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tags/tag1.xml" ContentType="application/vnd.openxmlformats-officedocument.presentationml.tags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Default Extension="wdp" ContentType="image/vnd.ms-photo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517" r:id="rId3"/>
    <p:sldId id="518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305" r:id="rId16"/>
    <p:sldId id="496" r:id="rId17"/>
    <p:sldId id="494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473" r:id="rId51"/>
    <p:sldId id="474" r:id="rId52"/>
    <p:sldId id="476" r:id="rId53"/>
    <p:sldId id="477" r:id="rId54"/>
    <p:sldId id="478" r:id="rId55"/>
    <p:sldId id="479" r:id="rId56"/>
    <p:sldId id="480" r:id="rId57"/>
    <p:sldId id="481" r:id="rId58"/>
    <p:sldId id="482" r:id="rId59"/>
    <p:sldId id="483" r:id="rId60"/>
    <p:sldId id="484" r:id="rId61"/>
    <p:sldId id="485" r:id="rId62"/>
    <p:sldId id="486" r:id="rId63"/>
    <p:sldId id="487" r:id="rId64"/>
    <p:sldId id="488" r:id="rId65"/>
    <p:sldId id="489" r:id="rId66"/>
    <p:sldId id="490" r:id="rId67"/>
    <p:sldId id="491" r:id="rId68"/>
    <p:sldId id="492" r:id="rId69"/>
    <p:sldId id="493" r:id="rId70"/>
    <p:sldId id="495" r:id="rId71"/>
    <p:sldId id="497" r:id="rId72"/>
    <p:sldId id="498" r:id="rId73"/>
    <p:sldId id="499" r:id="rId74"/>
    <p:sldId id="500" r:id="rId75"/>
    <p:sldId id="501" r:id="rId76"/>
    <p:sldId id="502" r:id="rId77"/>
    <p:sldId id="503" r:id="rId78"/>
    <p:sldId id="504" r:id="rId79"/>
    <p:sldId id="505" r:id="rId80"/>
    <p:sldId id="506" r:id="rId81"/>
    <p:sldId id="507" r:id="rId82"/>
    <p:sldId id="508" r:id="rId83"/>
    <p:sldId id="509" r:id="rId84"/>
    <p:sldId id="510" r:id="rId85"/>
    <p:sldId id="511" r:id="rId86"/>
    <p:sldId id="512" r:id="rId87"/>
    <p:sldId id="513" r:id="rId88"/>
    <p:sldId id="514" r:id="rId89"/>
    <p:sldId id="515" r:id="rId90"/>
    <p:sldId id="300" r:id="rId9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CCFFC1"/>
    <a:srgbClr val="9BB1F0"/>
    <a:srgbClr val="F5E728"/>
    <a:srgbClr val="FFD20C"/>
    <a:srgbClr val="FCFCFC"/>
    <a:srgbClr val="A1D971"/>
    <a:srgbClr val="BDEB60"/>
    <a:srgbClr val="606060"/>
    <a:srgbClr val="D8E687"/>
    <a:srgbClr val="74B7B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6346" autoAdjust="0"/>
    <p:restoredTop sz="90672" autoAdjust="0"/>
  </p:normalViewPr>
  <p:slideViewPr>
    <p:cSldViewPr snapToGrid="0" snapToObjects="1">
      <p:cViewPr varScale="1">
        <p:scale>
          <a:sx n="108" d="100"/>
          <a:sy n="108" d="100"/>
        </p:scale>
        <p:origin x="-3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notesViewPr>
    <p:cSldViewPr snapToGrid="0" snapToObjects="1">
      <p:cViewPr varScale="1">
        <p:scale>
          <a:sx n="54" d="100"/>
          <a:sy n="54" d="100"/>
        </p:scale>
        <p:origin x="201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89C87E-75CA-8C40-B3D5-3C493B3B333B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F4BDBF-7DDE-6848-B5E7-AE8F1FDFA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1857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0DDF251-6DC0-7849-A61F-67A4D14CF9E0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noProof="0"/>
              <a:t>Click to edit Master text styles</a:t>
            </a:r>
          </a:p>
          <a:p>
            <a:pPr lvl="1"/>
            <a:r>
              <a:rPr lang="zh-TW" noProof="0"/>
              <a:t>Second level</a:t>
            </a:r>
          </a:p>
          <a:p>
            <a:pPr lvl="2"/>
            <a:r>
              <a:rPr lang="zh-TW" noProof="0"/>
              <a:t>Third level</a:t>
            </a:r>
          </a:p>
          <a:p>
            <a:pPr lvl="3"/>
            <a:r>
              <a:rPr lang="zh-TW" noProof="0"/>
              <a:t>Fourth level</a:t>
            </a:r>
          </a:p>
          <a:p>
            <a:pPr lvl="4"/>
            <a:r>
              <a:rPr lang="zh-TW" noProof="0"/>
              <a:t>Fifth level</a:t>
            </a:r>
            <a:endParaRPr lang="en-US" altLang="zh-TW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DDA6644-A606-F84E-B341-CA527B9B63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449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endParaRPr lang="en-US" altLang="zh-TW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7A8ABD-39C0-C64D-B4BB-50B4269E95A4}" type="slidenum">
              <a:rPr lang="en-US" altLang="zh-TW" sz="1200">
                <a:latin typeface="Calibri" charset="0"/>
              </a:rPr>
              <a:pPr/>
              <a:t>1</a:t>
            </a:fld>
            <a:endParaRPr lang="en-US" altLang="zh-TW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正見有善有惡</a:t>
            </a:r>
            <a:r>
              <a:rPr lang="zh-TW" altLang="en-US" dirty="0" smtClean="0">
                <a:latin typeface="細明體"/>
                <a:ea typeface="細明體"/>
                <a:cs typeface="細明體"/>
              </a:rPr>
              <a:t>（道德的、不道德的）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心淨或不淨（從內心說）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利他或損他（從事行之對他人影響說）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510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正見有善有惡</a:t>
            </a:r>
            <a:r>
              <a:rPr lang="zh-TW" altLang="en-US" dirty="0" smtClean="0">
                <a:latin typeface="細明體"/>
                <a:ea typeface="細明體"/>
                <a:cs typeface="細明體"/>
              </a:rPr>
              <a:t>（道德的、不道德的）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心淨或不淨（從內心說）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利他或損他（從事行之對他人影響說）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510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眾生從無始以來，就隨著業力的善惡，「常」在這五趣中「流轉」，一生一生的延續不已。趣，是趣向，就是隨業而往生的所在；有此五類，所以名五趣。或者加上阿修羅（譯意為非天）為六道，道就是趣的別譯。</a:t>
            </a:r>
            <a:r>
              <a:rPr lang="en-AU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280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309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（外道也能得到，所以外道也有多少信解業報的前生後世）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46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zh-TW">
                <a:latin typeface="Calibri" charset="0"/>
                <a:ea typeface="ＭＳ Ｐゴシック" charset="0"/>
                <a:cs typeface="ＭＳ Ｐゴシック" charset="0"/>
              </a:rPr>
              <a:t>I hope you all have a good evening and safe trip home.  Hope to see you all again tomorrow.</a:t>
            </a:r>
            <a:endParaRPr lang="en-US" altLang="zh-TW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zh-TW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7DB23-F465-6D41-8EC8-81E9DB2F8EEB}" type="slidenum">
              <a:rPr lang="en-US" altLang="zh-TW" sz="1200">
                <a:latin typeface="Calibri" charset="0"/>
              </a:rPr>
              <a:pPr/>
              <a:t>90</a:t>
            </a:fld>
            <a:endParaRPr lang="en-US" altLang="zh-TW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1989"/>
            <a:ext cx="3854110" cy="2938461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525225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B7D58D-B2D8-414D-A656-E0FDB04D2DB6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4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5896-8090-6D4D-99D0-C78EB2D317E2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662A-9E61-754F-AC00-E8ED034323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072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A9AD-44B0-2041-A67F-E48515467344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ADF9-4901-8343-B9C9-08DDFBB2C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489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EA6F-7DB7-4F4E-961B-379E82F0B186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82E3-8CFC-9142-AB6D-AF525FC363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480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5251-B0B2-3A41-8DF5-FAB1733B4D05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0D81-3302-5F4B-BD79-12ED0B0826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442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F4B7-DAF4-304D-843A-606C123EFCFC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7BA4-1B94-DD43-80E8-0FEB9CDBF9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77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86FB-578E-DB4D-B3DC-8B9C493C2156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ED0C-2902-C04D-A8B5-4E5D8A9D74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937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4029-B1CF-B54C-98DC-CB3696682EBC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61F5-9C6A-854E-B9C2-A5C2A726FA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308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56A67-2BFC-6F46-B71D-896764AB4675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15B3-77D8-8A46-AD3A-18CDC141D7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731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E4AA-023B-F446-8E5E-F8D2C03290D3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04AE-9DA5-C540-96A7-916B695107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37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D472-65F4-8149-9893-5A68CC19A6A4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0A26-5853-1041-A2CF-D62E94CB37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476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274638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96516"/>
            <a:ext cx="82296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</a:t>
            </a:r>
            <a:r>
              <a:rPr lang="en-US" altLang="zh-TW" dirty="0" smtClean="0"/>
              <a:t>level</a:t>
            </a: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Book Antiqua" charset="0"/>
              </a:defRPr>
            </a:lvl1pPr>
          </a:lstStyle>
          <a:p>
            <a:pPr>
              <a:defRPr/>
            </a:pPr>
            <a:fld id="{FF753A22-F948-8B4A-914B-1413283A71F8}" type="datetime1">
              <a:rPr lang="en-US" altLang="zh-TW"/>
              <a:pPr>
                <a:defRPr/>
              </a:pPr>
              <a:t>8/19/15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Book Antiqua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000000"/>
                </a:solidFill>
                <a:latin typeface="Book Antiqua" charset="0"/>
              </a:defRPr>
            </a:lvl1pPr>
          </a:lstStyle>
          <a:p>
            <a:pPr>
              <a:defRPr/>
            </a:pPr>
            <a:fld id="{4EA8B8AC-6775-204E-8EE2-4075234836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" name="Picture 9" descr="moon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-1" y="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华文楷体"/>
          <a:ea typeface="华文楷体"/>
          <a:cs typeface="华文楷体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9pPr>
    </p:titleStyle>
    <p:bodyStyle>
      <a:lvl1pPr marL="0" indent="0" algn="ctr" defTabSz="457200" rtl="0" eaLnBrk="0" fontAlgn="base" hangingPunct="0">
        <a:lnSpc>
          <a:spcPct val="150000"/>
        </a:lnSpc>
        <a:spcBef>
          <a:spcPts val="0"/>
        </a:spcBef>
        <a:spcAft>
          <a:spcPts val="0"/>
        </a:spcAft>
        <a:buFont typeface="Arial" charset="0"/>
        <a:buNone/>
        <a:defRPr sz="4400" kern="1200">
          <a:solidFill>
            <a:schemeClr val="tx1"/>
          </a:solidFill>
          <a:latin typeface="新細明體"/>
          <a:ea typeface="新細明體"/>
          <a:cs typeface="新細明體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ts val="0"/>
        </a:spcBef>
        <a:spcAft>
          <a:spcPts val="0"/>
        </a:spcAft>
        <a:buFont typeface="Arial" charset="0"/>
        <a:buChar char="–"/>
        <a:defRPr sz="3600" kern="1200">
          <a:solidFill>
            <a:schemeClr val="tx1"/>
          </a:solidFill>
          <a:latin typeface="新細明體"/>
          <a:ea typeface="新細明體"/>
          <a:cs typeface="新細明體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ts val="0"/>
        </a:spcBef>
        <a:spcAft>
          <a:spcPts val="0"/>
        </a:spcAft>
        <a:buFont typeface="Arial" charset="0"/>
        <a:buChar char="•"/>
        <a:defRPr sz="3200" kern="1200">
          <a:solidFill>
            <a:schemeClr val="tx1"/>
          </a:solidFill>
          <a:latin typeface="新細明體"/>
          <a:ea typeface="新細明體"/>
          <a:cs typeface="新細明體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新細明體"/>
          <a:ea typeface="新細明體"/>
          <a:cs typeface="新細明體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新細明體"/>
          <a:ea typeface="新細明體"/>
          <a:cs typeface="新細明體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4" Type="http://schemas.openxmlformats.org/officeDocument/2006/relationships/image" Target="../media/image5.png"/><Relationship Id="rId5" Type="http://schemas.microsoft.com/office/2007/relationships/hdphoto" Target="../media/hdphoto19.wdp"/><Relationship Id="rId6" Type="http://schemas.openxmlformats.org/officeDocument/2006/relationships/image" Target="../media/image6.png"/><Relationship Id="rId7" Type="http://schemas.microsoft.com/office/2007/relationships/hdphoto" Target="../media/hdphoto2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1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3.png"/><Relationship Id="rId5" Type="http://schemas.microsoft.com/office/2007/relationships/hdphoto" Target="../media/hdphoto6.wdp"/><Relationship Id="rId6" Type="http://schemas.openxmlformats.org/officeDocument/2006/relationships/image" Target="../media/image11.png"/><Relationship Id="rId7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15.png"/><Relationship Id="rId5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mo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427" y="2365727"/>
            <a:ext cx="6085905" cy="3765691"/>
          </a:xfrm>
          <a:ln>
            <a:miter lim="800000"/>
            <a:headEnd/>
            <a:tailEnd/>
          </a:ln>
          <a:effectLst>
            <a:glow rad="101600">
              <a:srgbClr val="FFFF00">
                <a:alpha val="75000"/>
              </a:srgbClr>
            </a:glow>
            <a:outerShdw blurRad="50800" dist="38100" dir="13500000" algn="tl">
              <a:srgbClr val="000000">
                <a:alpha val="43000"/>
              </a:srgbClr>
            </a:outerShdw>
          </a:effectLst>
          <a:extLst/>
        </p:spPr>
        <p:txBody>
          <a:bodyPr anchor="t"/>
          <a:lstStyle/>
          <a:p>
            <a:pPr algn="ctr" eaLnBrk="1" hangingPunct="1">
              <a:defRPr/>
            </a:pPr>
            <a: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學佛</a:t>
            </a:r>
            <a:r>
              <a:rPr lang="zh-TW" altLang="en-US" sz="7500" spc="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者應</a:t>
            </a:r>
            <a: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有</a:t>
            </a:r>
            <a:b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</a:br>
            <a: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的觀念及行持</a:t>
            </a:r>
            <a:r>
              <a:rPr lang="x-none" sz="7500" i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/>
            </a:r>
            <a:br>
              <a:rPr lang="x-none" sz="7500" i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</a:br>
            <a:endParaRPr lang="en-US" sz="7500" i="1" spc="3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lumMod val="50000"/>
                    <a:alpha val="75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628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煩惱對於業之二種</a:t>
            </a:r>
            <a:r>
              <a:rPr lang="zh-TW" altLang="en-US" dirty="0"/>
              <a:t>力量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72" y="1911432"/>
            <a:ext cx="8181537" cy="4233863"/>
          </a:xfrm>
        </p:spPr>
        <p:txBody>
          <a:bodyPr/>
          <a:lstStyle/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dirty="0" smtClean="0"/>
              <a:t>「潤生」力</a:t>
            </a:r>
            <a:endParaRPr lang="en-AU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0" b="100000" l="0" r="100000">
                        <a14:foregroundMark x1="38043" y1="91176" x2="68478" y2="91176"/>
                        <a14:foregroundMark x1="19565" y1="93382" x2="48913" y2="91912"/>
                        <a14:foregroundMark x1="70652" y1="93382" x2="90217" y2="94118"/>
                        <a14:foregroundMark x1="36957" y1="81618" x2="7609" y2="97059"/>
                        <a14:foregroundMark x1="52174" y1="50735" x2="51087" y2="57353"/>
                        <a14:backgroundMark x1="70652" y1="58824" x2="70652" y2="58824"/>
                        <a14:backgroundMark x1="19565" y1="63971" x2="84783" y2="62500"/>
                        <a14:backgroundMark x1="52174" y1="27941" x2="45652" y2="426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4740" y="4292600"/>
            <a:ext cx="1168400" cy="172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0" b="100000" l="0" r="100000">
                        <a14:foregroundMark x1="72294" y1="9633" x2="72727" y2="12385"/>
                        <a14:foregroundMark x1="83117" y1="6422" x2="83117" y2="13761"/>
                        <a14:foregroundMark x1="93506" y1="13303" x2="88745" y2="22936"/>
                        <a14:foregroundMark x1="75325" y1="25229" x2="71429" y2="34862"/>
                        <a14:foregroundMark x1="74026" y1="47248" x2="80519" y2="50459"/>
                        <a14:foregroundMark x1="80519" y1="17431" x2="80519" y2="45872"/>
                        <a14:foregroundMark x1="92208" y1="81651" x2="10823" y2="83486"/>
                        <a14:foregroundMark x1="5628" y1="77064" x2="96970" y2="74312"/>
                        <a14:foregroundMark x1="8225" y1="80734" x2="22944" y2="93119"/>
                        <a14:foregroundMark x1="9957" y1="89908" x2="90043" y2="89908"/>
                        <a14:backgroundMark x1="88745" y1="62844" x2="88745" y2="62844"/>
                        <a14:backgroundMark x1="67965" y1="59633" x2="67965" y2="59633"/>
                        <a14:backgroundMark x1="64069" y1="50000" x2="60606" y2="61468"/>
                        <a14:backgroundMark x1="6926" y1="38991" x2="23810" y2="64679"/>
                        <a14:backgroundMark x1="63203" y1="11009" x2="58009" y2="1376"/>
                        <a14:backgroundMark x1="25108" y1="3211" x2="48485" y2="917"/>
                        <a14:backgroundMark x1="66667" y1="14220" x2="67100" y2="22936"/>
                        <a14:backgroundMark x1="67100" y1="24771" x2="67965" y2="28440"/>
                        <a14:backgroundMark x1="83117" y1="20183" x2="81818" y2="24771"/>
                        <a14:backgroundMark x1="83550" y1="28440" x2="83550" y2="28440"/>
                        <a14:backgroundMark x1="51948" y1="55046" x2="48485" y2="56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5303" y="3587750"/>
            <a:ext cx="2933700" cy="276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backgroundRemoval t="0" b="99149" l="935" r="99533">
                        <a14:foregroundMark x1="67290" y1="92340" x2="96262" y2="95745"/>
                        <a14:foregroundMark x1="80374" y1="79149" x2="88318" y2="83404"/>
                        <a14:foregroundMark x1="73364" y1="65532" x2="73832" y2="86809"/>
                        <a14:foregroundMark x1="79907" y1="63404" x2="95794" y2="74894"/>
                        <a14:foregroundMark x1="76636" y1="61702" x2="79907" y2="73191"/>
                        <a14:foregroundMark x1="86449" y1="74894" x2="97196" y2="85106"/>
                        <a14:foregroundMark x1="68692" y1="81702" x2="68692" y2="89787"/>
                        <a14:foregroundMark x1="81776" y1="87234" x2="81776" y2="91915"/>
                        <a14:foregroundMark x1="90187" y1="87660" x2="92523" y2="92340"/>
                        <a14:foregroundMark x1="90654" y1="76170" x2="90654" y2="76170"/>
                        <a14:foregroundMark x1="84579" y1="70213" x2="84579" y2="70213"/>
                        <a14:foregroundMark x1="84112" y1="76170" x2="84112" y2="76170"/>
                        <a14:foregroundMark x1="64486" y1="64681" x2="64019" y2="68085"/>
                        <a14:foregroundMark x1="67290" y1="65957" x2="67290" y2="65957"/>
                        <a14:foregroundMark x1="67757" y1="70638" x2="67757" y2="70638"/>
                        <a14:foregroundMark x1="67290" y1="72766" x2="67290" y2="73617"/>
                        <a14:foregroundMark x1="67290" y1="75745" x2="67290" y2="75745"/>
                        <a14:foregroundMark x1="69159" y1="78298" x2="69159" y2="78298"/>
                        <a14:foregroundMark x1="71028" y1="80851" x2="71028" y2="80851"/>
                        <a14:foregroundMark x1="62617" y1="71064" x2="62617" y2="77447"/>
                        <a14:foregroundMark x1="69626" y1="62979" x2="71963" y2="65106"/>
                        <a14:backgroundMark x1="76636" y1="80426" x2="76636" y2="88936"/>
                        <a14:backgroundMark x1="72430" y1="89362" x2="69159" y2="90213"/>
                        <a14:backgroundMark x1="86916" y1="86383" x2="90187" y2="83404"/>
                        <a14:backgroundMark x1="75701" y1="75319" x2="77570" y2="78298"/>
                        <a14:backgroundMark x1="83178" y1="70638" x2="83178" y2="75319"/>
                        <a14:backgroundMark x1="81308" y1="65532" x2="83178" y2="68085"/>
                        <a14:backgroundMark x1="89720" y1="74043" x2="89720" y2="74043"/>
                        <a14:backgroundMark x1="93458" y1="75745" x2="93458" y2="77447"/>
                        <a14:backgroundMark x1="85981" y1="77447" x2="87850" y2="78298"/>
                        <a14:backgroundMark x1="70561" y1="70638" x2="70561" y2="74043"/>
                        <a14:backgroundMark x1="66822" y1="75319" x2="66355" y2="80000"/>
                        <a14:backgroundMark x1="64486" y1="68936" x2="65421" y2="66383"/>
                        <a14:backgroundMark x1="70093" y1="83404" x2="71495" y2="85106"/>
                        <a14:backgroundMark x1="71963" y1="78298" x2="71963" y2="78298"/>
                        <a14:backgroundMark x1="77103" y1="70638" x2="77103" y2="70638"/>
                        <a14:backgroundMark x1="74299" y1="72766" x2="74299" y2="72766"/>
                        <a14:backgroundMark x1="70561" y1="66383" x2="70561" y2="66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8249" y="3160795"/>
            <a:ext cx="2717800" cy="29845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8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煩惱對於業之二種</a:t>
            </a:r>
            <a:r>
              <a:rPr lang="zh-TW" altLang="en-US" dirty="0"/>
              <a:t>力量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72" y="1911432"/>
            <a:ext cx="8181537" cy="4233863"/>
          </a:xfrm>
        </p:spPr>
        <p:txBody>
          <a:bodyPr/>
          <a:lstStyle/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dirty="0" smtClean="0"/>
              <a:t>「潤生」力</a:t>
            </a:r>
            <a:endParaRPr lang="en-AU" altLang="zh-TW" dirty="0" smtClean="0"/>
          </a:p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dirty="0" smtClean="0"/>
              <a:t>如煩惱斷</a:t>
            </a:r>
            <a:r>
              <a:rPr lang="zh-TW" altLang="en-US" dirty="0"/>
              <a:t>了，一切業種就乾枯了，失去了生果的力量</a:t>
            </a:r>
            <a:r>
              <a:rPr lang="zh-TW" altLang="en-US" dirty="0" smtClean="0"/>
              <a:t>。</a:t>
            </a:r>
            <a:r>
              <a:rPr lang="en-AU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5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煩惱對於業之二種</a:t>
            </a:r>
            <a:r>
              <a:rPr lang="zh-TW" altLang="en-US" dirty="0"/>
              <a:t>力量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72" y="2090312"/>
            <a:ext cx="8181537" cy="4233863"/>
          </a:xfrm>
        </p:spPr>
        <p:txBody>
          <a:bodyPr/>
          <a:lstStyle/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dirty="0" smtClean="0"/>
              <a:t>由於煩惱</a:t>
            </a:r>
            <a:r>
              <a:rPr lang="zh-TW" altLang="en-US" dirty="0"/>
              <a:t>的發業與潤生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dirty="0" smtClean="0"/>
              <a:t>在因</a:t>
            </a:r>
            <a:r>
              <a:rPr lang="zh-TW" altLang="en-US" dirty="0"/>
              <a:t>「緣會」合時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dirty="0" smtClean="0"/>
              <a:t>才</a:t>
            </a:r>
            <a:r>
              <a:rPr lang="zh-TW" altLang="en-US" dirty="0"/>
              <a:t>有業種的招「感苦果」</a:t>
            </a:r>
            <a:r>
              <a:rPr lang="zh-TW" altLang="en-US" dirty="0" smtClean="0"/>
              <a:t>。</a:t>
            </a:r>
            <a:r>
              <a:rPr lang="en-AU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33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業感生死由惑起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6"/>
              </a:spcBef>
              <a:spcAft>
                <a:spcPts val="0"/>
              </a:spcAft>
            </a:pPr>
            <a:r>
              <a:rPr lang="zh-TW" altLang="en-US" dirty="0"/>
              <a:t>一般但說業感，是說得不夠明白的。假如要說業感生死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>
              <a:spcBef>
                <a:spcPts val="456"/>
              </a:spcBef>
              <a:spcAft>
                <a:spcPts val="0"/>
              </a:spcAft>
            </a:pPr>
            <a:r>
              <a:rPr lang="zh-TW" altLang="en-US" dirty="0" smtClean="0"/>
              <a:t>倒不如說：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3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業感生死由惑起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由無明等煩惱而感</a:t>
            </a:r>
            <a:r>
              <a:rPr lang="zh-TW" altLang="en-US" dirty="0"/>
              <a:t>生死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r>
              <a:rPr lang="zh-TW" altLang="en-US" dirty="0" smtClean="0"/>
              <a:t>說得更扼要些</a:t>
            </a:r>
            <a:r>
              <a:rPr lang="zh-TW" altLang="en-US" dirty="0"/>
              <a:t>。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72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內容版面配置區 2"/>
          <p:cNvSpPr>
            <a:spLocks noGrp="1"/>
          </p:cNvSpPr>
          <p:nvPr>
            <p:ph idx="1"/>
          </p:nvPr>
        </p:nvSpPr>
        <p:spPr>
          <a:xfrm>
            <a:off x="457200" y="1877272"/>
            <a:ext cx="8585200" cy="4233863"/>
          </a:xfrm>
        </p:spPr>
        <p:txBody>
          <a:bodyPr/>
          <a:lstStyle/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1.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正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見有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善有惡	心淨或不淨，</a:t>
            </a:r>
            <a:endParaRPr lang="en-US" altLang="zh-TW" sz="3600" dirty="0">
              <a:latin typeface="細明體"/>
              <a:ea typeface="細明體"/>
              <a:cs typeface="細明體"/>
            </a:endParaRP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利他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或損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他；</a:t>
            </a:r>
            <a:endParaRPr lang="zh-TW" sz="3600" dirty="0" smtClean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3024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2.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正見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有業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有報	微小轉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廣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大，</a:t>
            </a:r>
            <a:endParaRPr lang="zh-TW" altLang="en-US" sz="3600" dirty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能引或能滿，</a:t>
            </a:r>
            <a:endParaRPr lang="en-US" altLang="zh-TW" sz="3600" dirty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	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決定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或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不定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，</a:t>
            </a:r>
            <a:endParaRPr lang="zh-TW" altLang="en-US" sz="3600" dirty="0" smtClean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en-US" sz="3600" dirty="0">
                <a:latin typeface="細明體"/>
                <a:ea typeface="細明體"/>
                <a:cs typeface="細明體"/>
              </a:rPr>
              <a:t>	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現生或後報，</a:t>
            </a:r>
            <a:endParaRPr lang="zh-TW" sz="36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901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C778B5-E88C-EF4D-880E-BBBDCC605C1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</a:t>
            </a:r>
            <a:r>
              <a:rPr lang="zh-TW" altLang="en-US" sz="4400" b="1" dirty="0" smtClean="0">
                <a:latin typeface="华文楷体"/>
                <a:ea typeface="华文楷体"/>
                <a:cs typeface="华文楷体"/>
              </a:rPr>
              <a:t>見</a:t>
            </a:r>
            <a:endParaRPr lang="zh-TW" altLang="en-US" sz="4400" b="1" dirty="0"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56"/>
    </mc:Choice>
    <mc:Fallback>
      <p:transition spd="slow" advTm="55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內容版面配置區 2"/>
          <p:cNvSpPr>
            <a:spLocks noGrp="1"/>
          </p:cNvSpPr>
          <p:nvPr>
            <p:ph idx="1"/>
          </p:nvPr>
        </p:nvSpPr>
        <p:spPr>
          <a:xfrm>
            <a:off x="457200" y="1915760"/>
            <a:ext cx="8585200" cy="4233863"/>
          </a:xfrm>
        </p:spPr>
        <p:txBody>
          <a:bodyPr/>
          <a:lstStyle/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3.</a:t>
            </a:r>
            <a:r>
              <a:rPr lang="zh-CHT" altLang="en-US" sz="3600" dirty="0" smtClean="0">
                <a:latin typeface="細明體"/>
                <a:ea typeface="細明體"/>
                <a:cs typeface="細明體"/>
              </a:rPr>
              <a:t>正</a:t>
            </a:r>
            <a:r>
              <a:rPr lang="zh-CHT" altLang="en-US" sz="3600" dirty="0">
                <a:latin typeface="細明體"/>
                <a:ea typeface="細明體"/>
                <a:cs typeface="細明體"/>
              </a:rPr>
              <a:t>見有前生</a:t>
            </a:r>
            <a:r>
              <a:rPr lang="zh-CHT" altLang="en-US" sz="3600" dirty="0" smtClean="0">
                <a:latin typeface="細明體"/>
                <a:ea typeface="細明體"/>
                <a:cs typeface="細明體"/>
              </a:rPr>
              <a:t>有後世	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由業往後有，</a:t>
            </a:r>
            <a:endParaRPr lang="en-US" altLang="zh-TW" sz="3600" dirty="0">
              <a:latin typeface="細明體"/>
              <a:ea typeface="細明體"/>
              <a:cs typeface="細明體"/>
            </a:endParaRP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薪盡火相傳。</a:t>
            </a:r>
            <a:endParaRPr lang="zh-TW" sz="3600" dirty="0" smtClean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3024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zh-TW" sz="3600" dirty="0">
                <a:latin typeface="細明體"/>
                <a:ea typeface="細明體"/>
                <a:cs typeface="細明體"/>
              </a:rPr>
              <a:t>4</a:t>
            </a: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.</a:t>
            </a:r>
            <a:r>
              <a:rPr lang="ja-JP" altLang="en-US" sz="3600" dirty="0" smtClean="0">
                <a:latin typeface="細明體"/>
                <a:ea typeface="細明體"/>
                <a:cs typeface="細明體"/>
              </a:rPr>
              <a:t>正</a:t>
            </a:r>
            <a:r>
              <a:rPr lang="ja-JP" altLang="en-US" sz="3600" dirty="0">
                <a:latin typeface="細明體"/>
                <a:ea typeface="細明體"/>
                <a:cs typeface="細明體"/>
              </a:rPr>
              <a:t>見有凡夫有聖者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生死常相續，</a:t>
            </a:r>
            <a:endParaRPr lang="zh-TW" altLang="en-US" sz="3600" dirty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聖者得解脫，</a:t>
            </a: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sz="3600" dirty="0" smtClean="0"/>
              <a:t>	凡</a:t>
            </a:r>
            <a:r>
              <a:rPr lang="en-US" sz="3600" dirty="0"/>
              <a:t>聖縛脫異</a:t>
            </a:r>
            <a:r>
              <a:rPr lang="en-US" sz="3600" dirty="0" smtClean="0"/>
              <a:t>，</a:t>
            </a: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sz="3600" dirty="0"/>
              <a:t>	</a:t>
            </a:r>
            <a:r>
              <a:rPr lang="en-US" sz="3600" dirty="0" smtClean="0"/>
              <a:t>深信</a:t>
            </a:r>
            <a:r>
              <a:rPr lang="en-US" sz="3600" dirty="0"/>
              <a:t>勿疑惑。</a:t>
            </a:r>
            <a:r>
              <a:rPr lang="en-AU" sz="3600" dirty="0"/>
              <a:t> </a:t>
            </a:r>
            <a:endParaRPr lang="zh-TW" sz="36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901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C778B5-E88C-EF4D-880E-BBBDCC605C1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</a:t>
            </a:r>
            <a:r>
              <a:rPr lang="zh-TW" altLang="en-US" sz="4400" b="1" dirty="0" smtClean="0">
                <a:latin typeface="华文楷体"/>
                <a:ea typeface="华文楷体"/>
                <a:cs typeface="华文楷体"/>
              </a:rPr>
              <a:t>見</a:t>
            </a:r>
            <a:endParaRPr lang="zh-TW" altLang="en-US" sz="44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42109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85"/>
    </mc:Choice>
    <mc:Fallback>
      <p:transition spd="slow" advTm="58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內容版面配置區 2"/>
          <p:cNvSpPr>
            <a:spLocks noGrp="1"/>
          </p:cNvSpPr>
          <p:nvPr>
            <p:ph idx="1"/>
          </p:nvPr>
        </p:nvSpPr>
        <p:spPr>
          <a:xfrm>
            <a:off x="1385888" y="2097088"/>
            <a:ext cx="6096000" cy="4233862"/>
          </a:xfrm>
        </p:spPr>
        <p:txBody>
          <a:bodyPr/>
          <a:lstStyle/>
          <a:p>
            <a:pPr marL="514350" indent="-514350" algn="l">
              <a:buFont typeface="Lucida Sans" charset="0"/>
              <a:buAutoNum type="arabicPeriod"/>
              <a:defRPr/>
            </a:pP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細明體"/>
                <a:ea typeface="細明體"/>
                <a:cs typeface="細明體"/>
              </a:rPr>
              <a:t>正見有善有惡</a:t>
            </a:r>
          </a:p>
          <a:p>
            <a:pPr marL="514350" indent="-514350" algn="l">
              <a:buFont typeface="Lucida Sans" charset="0"/>
              <a:buAutoNum type="arabicPeriod"/>
              <a:defRPr/>
            </a:pP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細明體"/>
                <a:ea typeface="細明體"/>
                <a:cs typeface="細明體"/>
              </a:rPr>
              <a:t>正見有業有報</a:t>
            </a:r>
            <a:endParaRPr lang="en-US" altLang="zh-TW" sz="4400" dirty="0" smtClean="0">
              <a:solidFill>
                <a:schemeClr val="bg1">
                  <a:lumMod val="50000"/>
                </a:schemeClr>
              </a:solidFill>
              <a:latin typeface="細明體"/>
              <a:ea typeface="細明體"/>
              <a:cs typeface="細明體"/>
            </a:endParaRPr>
          </a:p>
          <a:p>
            <a:pPr marL="514350" indent="-514350" algn="l">
              <a:buFont typeface="Lucida Sans" charset="0"/>
              <a:buAutoNum type="arabicPeriod" startAt="3"/>
              <a:defRPr/>
            </a:pPr>
            <a:r>
              <a:rPr lang="zh-TW" altLang="zh-TW" sz="4400" b="1" dirty="0" smtClean="0">
                <a:latin typeface="細明體"/>
                <a:ea typeface="細明體"/>
                <a:cs typeface="細明體"/>
              </a:rPr>
              <a:t>正見有前生有後世</a:t>
            </a:r>
          </a:p>
          <a:p>
            <a:pPr marL="514350" indent="-514350" algn="l">
              <a:buFont typeface="Lucida Sans" charset="0"/>
              <a:buAutoNum type="arabicPeriod" startAt="4"/>
              <a:defRPr/>
            </a:pP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細明體"/>
                <a:ea typeface="細明體"/>
                <a:cs typeface="細明體"/>
              </a:rPr>
              <a:t>正見有凡夫有聖者</a:t>
            </a:r>
            <a:endParaRPr lang="zh-TW" altLang="en-US" sz="4400" dirty="0" smtClean="0">
              <a:solidFill>
                <a:schemeClr val="bg1">
                  <a:lumMod val="50000"/>
                </a:schemeClr>
              </a:solidFill>
              <a:latin typeface="細明體"/>
              <a:ea typeface="細明體"/>
              <a:cs typeface="細明體"/>
            </a:endParaRPr>
          </a:p>
          <a:p>
            <a:pPr marL="514350" indent="-514350" algn="l">
              <a:buFont typeface="Lucida Sans" charset="0"/>
              <a:buAutoNum type="arabicPeriod"/>
              <a:defRPr/>
            </a:pPr>
            <a:endParaRPr lang="zh-TW" altLang="zh-TW" sz="3600" dirty="0" smtClean="0">
              <a:latin typeface="細明體"/>
              <a:ea typeface="細明體"/>
              <a:cs typeface="細明體"/>
            </a:endParaRPr>
          </a:p>
        </p:txBody>
      </p:sp>
      <p:sp>
        <p:nvSpPr>
          <p:cNvPr id="993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C672BB-100C-ED41-9910-2122587CF1E7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089900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38"/>
    </mc:Choice>
    <mc:Fallback>
      <p:transition spd="slow" advTm="53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由業往後有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zh-TW" altLang="en-US" sz="4400" dirty="0"/>
              <a:t>正見前生後世的重要</a:t>
            </a:r>
            <a:r>
              <a:rPr lang="en-AU" sz="4400" dirty="0"/>
              <a:t> </a:t>
            </a:r>
            <a:endParaRPr lang="en-AU" sz="4400" dirty="0" smtClean="0"/>
          </a:p>
          <a:p>
            <a:pPr marL="2162175" lvl="1" indent="-742950">
              <a:buFont typeface="+mj-lt"/>
              <a:buAutoNum type="arabicPeriod"/>
            </a:pPr>
            <a:r>
              <a:rPr lang="zh-TW" altLang="en-US" sz="4400" dirty="0"/>
              <a:t>不信後世之錯誤</a:t>
            </a:r>
            <a:r>
              <a:rPr lang="en-AU" sz="4400" dirty="0"/>
              <a:t> </a:t>
            </a:r>
            <a:endParaRPr lang="en-AU" sz="4400" dirty="0" smtClean="0"/>
          </a:p>
          <a:p>
            <a:pPr marL="2162175" lvl="1" indent="-742950">
              <a:buFont typeface="+mj-lt"/>
              <a:buAutoNum type="arabicPeriod"/>
            </a:pPr>
            <a:r>
              <a:rPr lang="zh-TW" altLang="en-US" sz="4400" dirty="0"/>
              <a:t>福禍延子孫之錯誤</a:t>
            </a:r>
            <a:r>
              <a:rPr lang="en-AU" sz="4400" dirty="0"/>
              <a:t> </a:t>
            </a:r>
            <a:endParaRPr lang="en-AU" sz="4400" dirty="0" smtClean="0"/>
          </a:p>
          <a:p>
            <a:pPr marL="2162175" lvl="1" indent="-742950">
              <a:buFont typeface="+mj-lt"/>
              <a:buAutoNum type="arabicPeriod"/>
            </a:pPr>
            <a:r>
              <a:rPr lang="zh-TW" altLang="en-US" sz="4400" dirty="0"/>
              <a:t>不信前生之錯誤</a:t>
            </a:r>
            <a:r>
              <a:rPr lang="en-AU" sz="4400" dirty="0"/>
              <a:t>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214836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85"/>
    </mc:Choice>
    <mc:Fallback>
      <p:transition spd="slow" advTm="58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正見前生後世的重要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852"/>
            <a:ext cx="8229600" cy="4233863"/>
          </a:xfrm>
        </p:spPr>
        <p:txBody>
          <a:bodyPr/>
          <a:lstStyle/>
          <a:p>
            <a:pPr marL="0" indent="0"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altLang="zh-TW" sz="4400" dirty="0" smtClean="0"/>
              <a:t>1. </a:t>
            </a:r>
            <a:r>
              <a:rPr lang="zh-TW" altLang="en-US" sz="4400" dirty="0" smtClean="0"/>
              <a:t>不信後世之</a:t>
            </a:r>
            <a:r>
              <a:rPr lang="zh-TW" altLang="en-US" sz="4400" dirty="0"/>
              <a:t>錯誤</a:t>
            </a:r>
            <a:r>
              <a:rPr lang="en-AU" sz="4400" dirty="0"/>
              <a:t> </a:t>
            </a:r>
          </a:p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z="4400" dirty="0"/>
              <a:t>正見有前生，有後世。善惡有報，多數人是能信受的</a:t>
            </a:r>
            <a:r>
              <a:rPr lang="zh-TW" altLang="en-US" sz="4400" dirty="0" smtClean="0"/>
              <a:t>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2563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61"/>
    </mc:Choice>
    <mc:Fallback>
      <p:transition spd="slow" advTm="5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業感生死由惑起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dirty="0"/>
              <a:t>眾生世間的「苦」果，為什麼會不斷的「生」起呢？</a:t>
            </a:r>
            <a:r>
              <a:rPr lang="en-AU" dirty="0"/>
              <a:t> </a:t>
            </a:r>
            <a:endParaRPr lang="en-AU" dirty="0" smtClean="0"/>
          </a:p>
          <a:p>
            <a:pPr>
              <a:spcAft>
                <a:spcPts val="0"/>
              </a:spcAft>
            </a:pPr>
            <a:r>
              <a:rPr lang="zh-TW" altLang="en-US" dirty="0"/>
              <a:t>這是「由」於「業集」。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01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正見前生後世的重要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402"/>
            <a:ext cx="8508826" cy="4233863"/>
          </a:xfrm>
        </p:spPr>
        <p:txBody>
          <a:bodyPr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altLang="zh-TW" sz="4400" dirty="0" smtClean="0"/>
              <a:t>1. </a:t>
            </a:r>
            <a:r>
              <a:rPr lang="zh-TW" altLang="en-US" sz="4400" dirty="0" smtClean="0"/>
              <a:t>不信後世之</a:t>
            </a:r>
            <a:r>
              <a:rPr lang="zh-TW" altLang="en-US" sz="4400" dirty="0"/>
              <a:t>錯誤</a:t>
            </a:r>
            <a:r>
              <a:rPr lang="en-AU" sz="4400" dirty="0"/>
              <a:t>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zh-TW" altLang="en-US" sz="4400" dirty="0" smtClean="0"/>
              <a:t>但有些人</a:t>
            </a:r>
            <a:r>
              <a:rPr lang="zh-TW" altLang="en-US" sz="4400" dirty="0"/>
              <a:t>，只信現業現報，不信後世。可是行善作惡，現報的只是少數，那就不能不錯覺為</a:t>
            </a:r>
            <a:r>
              <a:rPr lang="en-US" altLang="zh-TW" sz="4400" dirty="0"/>
              <a:t>『</a:t>
            </a:r>
            <a:r>
              <a:rPr lang="zh-TW" altLang="en-US" sz="4400" dirty="0"/>
              <a:t>天道無知</a:t>
            </a:r>
            <a:r>
              <a:rPr lang="en-US" altLang="zh-TW" sz="4400" dirty="0"/>
              <a:t>』</a:t>
            </a:r>
            <a:r>
              <a:rPr lang="zh-TW" altLang="en-US" sz="4400" dirty="0"/>
              <a:t>了。</a:t>
            </a:r>
            <a:r>
              <a:rPr lang="en-AU" sz="4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934077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609"/>
    </mc:Choice>
    <mc:Fallback>
      <p:transition spd="slow" advTm="60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正見前生後世的重要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64" y="1902786"/>
            <a:ext cx="8686800" cy="4233863"/>
          </a:xfrm>
        </p:spPr>
        <p:txBody>
          <a:bodyPr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altLang="zh-TW" sz="4400" dirty="0" smtClean="0"/>
              <a:t>2. </a:t>
            </a:r>
            <a:r>
              <a:rPr lang="zh-TW" altLang="en-US" sz="4400" dirty="0" smtClean="0"/>
              <a:t>福</a:t>
            </a:r>
            <a:r>
              <a:rPr lang="zh-TW" altLang="en-US" sz="4400" dirty="0"/>
              <a:t>禍延子孫之</a:t>
            </a:r>
            <a:r>
              <a:rPr lang="zh-TW" altLang="en-US" sz="4400" dirty="0" smtClean="0"/>
              <a:t>錯誤</a:t>
            </a:r>
            <a:endParaRPr lang="en-AU" altLang="zh-TW" sz="4400" dirty="0" smtClean="0"/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/>
              <a:t>有些人，只信善惡業的報在子孫，如說：</a:t>
            </a:r>
            <a:r>
              <a:rPr lang="en-US" altLang="zh-TW" sz="4000" dirty="0"/>
              <a:t>『</a:t>
            </a:r>
            <a:r>
              <a:rPr lang="zh-TW" altLang="en-US" sz="4000" dirty="0"/>
              <a:t>積善之家，必有餘慶</a:t>
            </a:r>
            <a:r>
              <a:rPr lang="zh-TW" altLang="en-US" sz="4000" dirty="0" smtClean="0"/>
              <a:t>，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/>
              <a:t>積</a:t>
            </a:r>
            <a:r>
              <a:rPr lang="zh-TW" altLang="en-US" sz="4000" dirty="0"/>
              <a:t>不善之家，必有餘殃</a:t>
            </a:r>
            <a:r>
              <a:rPr lang="en-US" altLang="zh-TW" sz="4000" dirty="0"/>
              <a:t>』</a:t>
            </a:r>
            <a:r>
              <a:rPr lang="zh-TW" altLang="en-US" sz="4000" dirty="0"/>
              <a:t>。</a:t>
            </a:r>
            <a:r>
              <a:rPr lang="en-AU" sz="4000" dirty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151096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746"/>
    </mc:Choice>
    <mc:Fallback>
      <p:transition spd="slow" advTm="74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正見前生後世的重要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38" y="1902786"/>
            <a:ext cx="8125506" cy="4233863"/>
          </a:xfrm>
        </p:spPr>
        <p:txBody>
          <a:bodyPr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altLang="zh-TW" sz="4400" dirty="0" smtClean="0"/>
              <a:t>2. </a:t>
            </a:r>
            <a:r>
              <a:rPr lang="zh-TW" altLang="en-US" sz="4400" dirty="0" smtClean="0"/>
              <a:t>福</a:t>
            </a:r>
            <a:r>
              <a:rPr lang="zh-TW" altLang="en-US" sz="4400" dirty="0"/>
              <a:t>禍延子孫之</a:t>
            </a:r>
            <a:r>
              <a:rPr lang="zh-TW" altLang="en-US" sz="4400" dirty="0" smtClean="0"/>
              <a:t>錯誤</a:t>
            </a:r>
            <a:endParaRPr lang="en-AU" altLang="zh-TW" sz="4400" dirty="0" smtClean="0"/>
          </a:p>
          <a:p>
            <a:pPr marL="0" lvl="1" indent="0" algn="ctr">
              <a:lnSpc>
                <a:spcPct val="150000"/>
              </a:lnSpc>
              <a:buNone/>
            </a:pPr>
            <a:r>
              <a:rPr lang="zh-CHT" altLang="en-US" sz="4000" dirty="0"/>
              <a:t>中國人談陰騭的，大致不出此二者。不知世間儘多是：父賢而子不肖，父不肖而子</a:t>
            </a:r>
            <a:r>
              <a:rPr lang="zh-CHT" altLang="en-US" sz="4000" dirty="0" smtClean="0"/>
              <a:t>賢的</a:t>
            </a:r>
            <a:r>
              <a:rPr lang="zh-TW" altLang="en-US" sz="4000" dirty="0" smtClean="0"/>
              <a:t>。</a:t>
            </a:r>
            <a:r>
              <a:rPr lang="en-AU" sz="4000" dirty="0" smtClean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122871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640"/>
    </mc:Choice>
    <mc:Fallback>
      <p:transition spd="slow" advTm="64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正見前生後世的重要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28" y="1902786"/>
            <a:ext cx="8470346" cy="4233863"/>
          </a:xfrm>
        </p:spPr>
        <p:txBody>
          <a:bodyPr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altLang="zh-TW" sz="4400" dirty="0" smtClean="0"/>
              <a:t>2. </a:t>
            </a:r>
            <a:r>
              <a:rPr lang="zh-TW" altLang="en-US" sz="4400" dirty="0" smtClean="0"/>
              <a:t>福</a:t>
            </a:r>
            <a:r>
              <a:rPr lang="zh-TW" altLang="en-US" sz="4400" dirty="0"/>
              <a:t>禍延子孫之</a:t>
            </a:r>
            <a:r>
              <a:rPr lang="zh-TW" altLang="en-US" sz="4400" dirty="0" smtClean="0"/>
              <a:t>錯誤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 smtClean="0"/>
              <a:t>而且，如沒有子孫，那他的善惡業，豈不是就落空了。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777127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22"/>
    </mc:Choice>
    <mc:Fallback>
      <p:transition spd="slow" advTm="52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正見前生後世的重要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altLang="zh-TW" sz="4400" dirty="0" smtClean="0"/>
              <a:t>3. </a:t>
            </a:r>
            <a:r>
              <a:rPr lang="zh-TW" altLang="en-US" sz="4400" dirty="0" smtClean="0"/>
              <a:t>不信前生之錯誤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4400" dirty="0"/>
              <a:t>有些人，只信今生到來生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4400" dirty="0" smtClean="0"/>
              <a:t>不信前生</a:t>
            </a:r>
            <a:r>
              <a:rPr lang="zh-TW" altLang="en-US" sz="4400" dirty="0"/>
              <a:t>，如耶穌教</a:t>
            </a:r>
            <a:r>
              <a:rPr lang="zh-TW" altLang="en-US" sz="4400" dirty="0" smtClean="0"/>
              <a:t>等。</a:t>
            </a:r>
            <a:r>
              <a:rPr lang="en-AU" sz="4400" dirty="0" smtClean="0"/>
              <a:t>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89842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04"/>
    </mc:Choice>
    <mc:Fallback>
      <p:transition spd="slow" advTm="50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正見前生後世的重要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4112"/>
            <a:ext cx="8547307" cy="4233863"/>
          </a:xfrm>
        </p:spPr>
        <p:txBody>
          <a:bodyPr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altLang="zh-TW" sz="4400" dirty="0" smtClean="0"/>
              <a:t>3. </a:t>
            </a:r>
            <a:r>
              <a:rPr lang="zh-TW" altLang="en-US" sz="4400" dirty="0" smtClean="0"/>
              <a:t>不信前生之錯誤</a:t>
            </a:r>
            <a:endParaRPr lang="en-AU" altLang="zh-TW" sz="44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en-US" sz="4400" dirty="0" smtClean="0"/>
              <a:t>這雖能依此使人離惡</a:t>
            </a:r>
            <a:r>
              <a:rPr lang="zh-TW" altLang="en-US" sz="4400" dirty="0"/>
              <a:t>向善，但不明過去世，對於現生果報的萬別千差，就無法說明，也就無法使人生起合理的正信。</a:t>
            </a:r>
            <a:r>
              <a:rPr lang="en-AU" sz="4800" dirty="0"/>
              <a:t> 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804920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48"/>
    </mc:Choice>
    <mc:Fallback>
      <p:transition spd="slow" advTm="44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正見前生後世的重要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4112"/>
            <a:ext cx="8547307" cy="4233863"/>
          </a:xfrm>
        </p:spPr>
        <p:txBody>
          <a:bodyPr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altLang="zh-TW" sz="4400" dirty="0" smtClean="0"/>
              <a:t>3. </a:t>
            </a:r>
            <a:r>
              <a:rPr lang="zh-TW" altLang="en-US" sz="4400" dirty="0" smtClean="0"/>
              <a:t>不信前生之錯誤</a:t>
            </a:r>
            <a:endParaRPr lang="en-AU" altLang="zh-TW" sz="44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en-US" sz="4400" dirty="0"/>
              <a:t>耶穌說：生盲的，是為了神要在他身上顯現權力。其實，耶穌並不能答覆這一問題，因為現世界中，生盲的人多著呢</a:t>
            </a:r>
            <a:r>
              <a:rPr lang="zh-TW" altLang="en-US" sz="4400" dirty="0" smtClean="0"/>
              <a:t>！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64849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66"/>
    </mc:Choice>
    <mc:Fallback>
      <p:transition spd="slow" advTm="56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正見前生後世的重要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08200"/>
            <a:ext cx="8547307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所以</a:t>
            </a:r>
            <a:r>
              <a:rPr lang="zh-TW" altLang="en-US" sz="4400" dirty="0"/>
              <a:t>，不但要正見善惡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業報</a:t>
            </a:r>
            <a:r>
              <a:rPr lang="zh-TW" altLang="en-US" sz="4400" dirty="0"/>
              <a:t>，還要進一步</a:t>
            </a:r>
            <a:r>
              <a:rPr lang="zh-TW" altLang="en-US" sz="4400" dirty="0" smtClean="0"/>
              <a:t>的對於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前生</a:t>
            </a:r>
            <a:r>
              <a:rPr lang="zh-TW" altLang="en-US" sz="4400" dirty="0"/>
              <a:t>後世，有堅定的信解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發生</a:t>
            </a:r>
            <a:r>
              <a:rPr lang="zh-TW" altLang="en-US" sz="4400" dirty="0"/>
              <a:t>正見。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83535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79"/>
    </mc:Choice>
    <mc:Fallback>
      <p:transition spd="slow" advTm="47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254004"/>
            <a:ext cx="64008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20" y="260618"/>
            <a:ext cx="1178234" cy="5632181"/>
          </a:xfrm>
        </p:spPr>
        <p:txBody>
          <a:bodyPr/>
          <a:lstStyle/>
          <a:p>
            <a:r>
              <a:rPr lang="zh-TW" altLang="en-US" sz="6600" dirty="0" smtClean="0"/>
              <a:t>由業往後有</a:t>
            </a:r>
            <a:endParaRPr lang="zh-TW" alt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867" y="690704"/>
            <a:ext cx="5120385" cy="547302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457560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4040"/>
    </mc:Choice>
    <mc:Fallback>
      <p:transition spd="slow" advTm="24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08200"/>
            <a:ext cx="8547307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以今生來說，造作的業，多得難以計算；而過去生中未了的業力，又積壓到現在</a:t>
            </a:r>
            <a:r>
              <a:rPr lang="zh-TW" altLang="en-US" sz="4400" dirty="0" smtClean="0"/>
              <a:t>；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531562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業感生死由惑起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40" y="1786216"/>
            <a:ext cx="8686800" cy="4233863"/>
          </a:xfrm>
        </p:spPr>
        <p:txBody>
          <a:bodyPr/>
          <a:lstStyle/>
          <a:p>
            <a:pPr marL="742950" indent="-74295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4000" dirty="0" smtClean="0"/>
              <a:t>業</a:t>
            </a:r>
            <a:r>
              <a:rPr lang="zh-TW" altLang="en-US" sz="4000" dirty="0"/>
              <a:t>，是為善為惡的</a:t>
            </a:r>
            <a:r>
              <a:rPr lang="zh-TW" altLang="en-US" sz="4000" dirty="0" smtClean="0"/>
              <a:t>行為（</a:t>
            </a:r>
            <a:r>
              <a:rPr lang="zh-TW" altLang="en-US" sz="4000" dirty="0"/>
              <a:t>表業</a:t>
            </a:r>
            <a:r>
              <a:rPr lang="zh-TW" altLang="en-US" sz="4000" dirty="0" smtClean="0"/>
              <a:t>）</a:t>
            </a:r>
            <a:endParaRPr lang="en-AU" altLang="zh-TW" sz="4000" dirty="0" smtClean="0"/>
          </a:p>
          <a:p>
            <a:pPr marL="742950" indent="-74295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4000" dirty="0" smtClean="0"/>
              <a:t>又從善惡行為而引起的潛力</a:t>
            </a:r>
            <a:r>
              <a:rPr lang="en-US" altLang="zh-TW" sz="4000" dirty="0" smtClean="0"/>
              <a:t>     </a:t>
            </a:r>
            <a:r>
              <a:rPr lang="zh-TW" altLang="en-US" sz="4000" dirty="0" smtClean="0"/>
              <a:t>（</a:t>
            </a:r>
            <a:r>
              <a:rPr lang="zh-TW" altLang="en-US" sz="4000" dirty="0"/>
              <a:t>無表業</a:t>
            </a:r>
            <a:r>
              <a:rPr lang="zh-TW" altLang="en-US" sz="4000" dirty="0" smtClean="0"/>
              <a:t>）</a:t>
            </a:r>
            <a:endParaRPr lang="en-AU" altLang="zh-TW" sz="4000" dirty="0" smtClean="0"/>
          </a:p>
          <a:p>
            <a:pPr marL="742950" indent="-74295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4000" dirty="0"/>
              <a:t>因業力的積集，苦果就從業力而集起了。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3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08200"/>
            <a:ext cx="8547307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真</a:t>
            </a:r>
            <a:r>
              <a:rPr lang="zh-TW" altLang="en-US" sz="4400" dirty="0"/>
              <a:t>是前業未清，後業又來</a:t>
            </a:r>
            <a:r>
              <a:rPr lang="zh-TW" altLang="en-US" sz="4400" dirty="0" smtClean="0"/>
              <a:t>。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這樣</a:t>
            </a:r>
            <a:r>
              <a:rPr lang="zh-TW" altLang="en-US" sz="4400" dirty="0"/>
              <a:t>的越來越多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如</a:t>
            </a:r>
            <a:r>
              <a:rPr lang="zh-TW" altLang="en-US" sz="4400" dirty="0"/>
              <a:t>今生死了，那到底那一種業招受後報呢</a:t>
            </a:r>
            <a:r>
              <a:rPr lang="zh-TW" altLang="en-US" sz="4400" dirty="0" smtClean="0"/>
              <a:t>？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79205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5" y="2108200"/>
            <a:ext cx="8848198" cy="42338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這是不能確定的，但不出三大類：</a:t>
            </a:r>
            <a:endParaRPr lang="en-AU" altLang="zh-TW" sz="4400" dirty="0" smtClean="0"/>
          </a:p>
          <a:p>
            <a:pPr marL="1781175" indent="-742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4400" dirty="0"/>
              <a:t>有「隨重</a:t>
            </a:r>
            <a:r>
              <a:rPr lang="zh-TW" altLang="en-US" sz="4400" dirty="0" smtClean="0"/>
              <a:t>」</a:t>
            </a:r>
            <a:endParaRPr lang="en-AU" sz="4400" dirty="0" smtClean="0"/>
          </a:p>
          <a:p>
            <a:pPr marL="1781175" indent="-742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4400" dirty="0"/>
              <a:t>有「隨習</a:t>
            </a:r>
            <a:r>
              <a:rPr lang="zh-TW" altLang="en-US" sz="4400" dirty="0" smtClean="0"/>
              <a:t>」</a:t>
            </a:r>
            <a:endParaRPr lang="en-AU" sz="4400" dirty="0" smtClean="0"/>
          </a:p>
          <a:p>
            <a:pPr marL="1781175" indent="-742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4400" dirty="0"/>
              <a:t>有「隨憶念</a:t>
            </a:r>
            <a:r>
              <a:rPr lang="zh-TW" altLang="en-US" sz="4400" dirty="0" smtClean="0"/>
              <a:t>」</a:t>
            </a:r>
            <a:endParaRPr lang="en-AU" sz="4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426708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有（隨重）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09" y="1896516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/>
              <a:t>造作</a:t>
            </a:r>
            <a:r>
              <a:rPr lang="zh-TW" altLang="en-US" sz="4000" dirty="0"/>
              <a:t>重大的善業；或造作重大的惡業，如五無間業等。業力異常強大，無論意識到，或者沒有意識到，重業一直佔有優越的</a:t>
            </a:r>
            <a:r>
              <a:rPr lang="zh-TW" altLang="en-US" sz="4000" dirty="0" smtClean="0"/>
              <a:t>地位。</a:t>
            </a:r>
            <a:r>
              <a:rPr lang="en-AU" sz="36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40525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有（隨重）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8826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/>
              <a:t>一</a:t>
            </a:r>
            <a:r>
              <a:rPr lang="zh-TW" altLang="en-US" sz="4000" dirty="0"/>
              <a:t>到臨命終時，或見地獄</a:t>
            </a:r>
            <a:r>
              <a:rPr lang="zh-TW" altLang="en-US" sz="4000" dirty="0" smtClean="0"/>
              <a:t>，</a:t>
            </a:r>
            <a:endParaRPr lang="en-AU" altLang="zh-TW" sz="40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/>
              <a:t>或</a:t>
            </a:r>
            <a:r>
              <a:rPr lang="zh-TW" altLang="en-US" sz="4000" dirty="0"/>
              <a:t>見天堂，那就是</a:t>
            </a:r>
            <a:r>
              <a:rPr lang="en-US" altLang="zh-TW" sz="4000" dirty="0"/>
              <a:t>『</a:t>
            </a:r>
            <a:r>
              <a:rPr lang="zh-TW" altLang="en-US" sz="4000" dirty="0"/>
              <a:t>業相現前</a:t>
            </a:r>
            <a:r>
              <a:rPr lang="en-US" altLang="zh-TW" sz="4000" dirty="0"/>
              <a:t>』</a:t>
            </a:r>
            <a:r>
              <a:rPr lang="zh-TW" altLang="en-US" sz="4000" dirty="0"/>
              <a:t>，是上升或下墜的徵兆。接著，或善或惡的重業，起用而決定招感未來的果報。</a:t>
            </a:r>
            <a:r>
              <a:rPr lang="en-AU" sz="4000" dirty="0"/>
              <a:t> </a:t>
            </a:r>
            <a:endParaRPr lang="en-AU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630020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r>
              <a:rPr lang="zh-TW" altLang="en-US" dirty="0"/>
              <a:t>（隨習）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59" y="1915760"/>
            <a:ext cx="8686801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既沒有重惡，也沒有大善，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平平的過了一生。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在這</a:t>
            </a:r>
            <a:r>
              <a:rPr lang="zh-TW" altLang="en-US" sz="4400" dirty="0"/>
              <a:t>一生中，雖無顯著的重業</a:t>
            </a:r>
            <a:r>
              <a:rPr lang="zh-TW" altLang="en-US" sz="4400" dirty="0" smtClean="0"/>
              <a:t>，</a:t>
            </a:r>
          </a:p>
          <a:p>
            <a:pPr marL="0" indent="0" algn="ctr" defTabSz="78422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但</a:t>
            </a:r>
            <a:r>
              <a:rPr lang="zh-TW" altLang="en-US" sz="4400" dirty="0"/>
              <a:t>所作的善惡業，</a:t>
            </a:r>
            <a:r>
              <a:rPr lang="en-AU" sz="4400" dirty="0"/>
              <a:t> </a:t>
            </a:r>
            <a:r>
              <a:rPr lang="en-AU" sz="6600" dirty="0" smtClean="0"/>
              <a:t> </a:t>
            </a:r>
            <a:endParaRPr lang="en-AU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8314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有（隨習）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36" y="1915760"/>
            <a:ext cx="7913384" cy="4233863"/>
          </a:xfrm>
        </p:spPr>
        <p:txBody>
          <a:bodyPr/>
          <a:lstStyle/>
          <a:p>
            <a:pPr defTabSz="784225"/>
            <a:r>
              <a:rPr lang="zh-CHT" altLang="en-US" dirty="0"/>
              <a:t>在不斷的造作狀態下，</a:t>
            </a:r>
          </a:p>
          <a:p>
            <a:pPr defTabSz="784225"/>
            <a:r>
              <a:rPr lang="zh-CHT" altLang="en-US" dirty="0"/>
              <a:t>對於某類善業或惡業，</a:t>
            </a:r>
          </a:p>
          <a:p>
            <a:pPr defTabSz="784225"/>
            <a:r>
              <a:rPr lang="zh-CHT" altLang="en-US" dirty="0"/>
              <a:t>養成一種習慣性，這也就很有力量了。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22737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有（隨習）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19" y="1915760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到</a:t>
            </a:r>
            <a:r>
              <a:rPr lang="zh-TW" altLang="en-US" sz="4400" dirty="0"/>
              <a:t>了臨命終時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那</a:t>
            </a:r>
            <a:r>
              <a:rPr lang="zh-TW" altLang="en-US" sz="4400" dirty="0"/>
              <a:t>種慣習了的業力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自然起用而決定招感來生的</a:t>
            </a:r>
            <a:r>
              <a:rPr lang="zh-TW" altLang="en-US" sz="4400" dirty="0"/>
              <a:t>果報。</a:t>
            </a:r>
            <a:r>
              <a:rPr lang="en-AU" sz="4400" dirty="0"/>
              <a:t> </a:t>
            </a:r>
            <a:r>
              <a:rPr lang="en-AU" sz="5400" dirty="0" smtClean="0"/>
              <a:t>  </a:t>
            </a:r>
            <a:r>
              <a:rPr lang="en-AU" sz="4400" dirty="0" smtClean="0"/>
              <a:t> 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573130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84225"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「隨習」</a:t>
            </a:r>
            <a:r>
              <a:rPr lang="zh-TW" altLang="en-US" dirty="0" smtClean="0"/>
              <a:t>的譬喻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31" y="1915760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大名</a:t>
            </a:r>
            <a:r>
              <a:rPr lang="zh-TW" altLang="en-US" sz="4400" dirty="0"/>
              <a:t>長者問佛：我平時念佛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不失</a:t>
            </a:r>
            <a:r>
              <a:rPr lang="zh-TW" altLang="en-US" sz="4400" dirty="0"/>
              <a:t>正念。可是</a:t>
            </a:r>
            <a:r>
              <a:rPr lang="zh-TW" altLang="en-US" sz="4400" dirty="0" smtClean="0"/>
              <a:t>，有</a:t>
            </a:r>
            <a:r>
              <a:rPr lang="zh-TW" altLang="en-US" sz="4400" dirty="0"/>
              <a:t>時在十字街頭，人又多</a:t>
            </a:r>
            <a:r>
              <a:rPr lang="zh-TW" altLang="en-US" sz="4400" dirty="0" smtClean="0"/>
              <a:t>，象</a:t>
            </a:r>
            <a:r>
              <a:rPr lang="zh-TW" altLang="en-US" sz="4400" dirty="0"/>
              <a:t>馬又多</a:t>
            </a:r>
            <a:r>
              <a:rPr lang="zh-TW" altLang="en-US" sz="4400" dirty="0" smtClean="0"/>
              <a:t>，</a:t>
            </a:r>
          </a:p>
          <a:p>
            <a:pPr marL="0" indent="0" algn="ctr" defTabSz="7842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連念佛</a:t>
            </a:r>
            <a:r>
              <a:rPr lang="zh-TW" altLang="en-US" sz="4400" dirty="0"/>
              <a:t>的正念也忘了。</a:t>
            </a:r>
            <a:r>
              <a:rPr lang="en-AU" sz="4400" dirty="0"/>
              <a:t> 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336395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84225"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「隨習」</a:t>
            </a:r>
            <a:r>
              <a:rPr lang="zh-TW" altLang="en-US" dirty="0" smtClean="0"/>
              <a:t>的</a:t>
            </a:r>
            <a:r>
              <a:rPr lang="zh-TW" altLang="en-US" dirty="0"/>
              <a:t>譬喻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9" y="1915760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/>
              <a:t>我想，那時候如不幸而身死</a:t>
            </a:r>
            <a:r>
              <a:rPr lang="zh-TW" altLang="en-US" sz="4800" dirty="0" smtClean="0"/>
              <a:t>，</a:t>
            </a:r>
            <a:endParaRPr lang="en-AU" altLang="zh-TW" sz="4800" dirty="0" smtClean="0"/>
          </a:p>
          <a:p>
            <a:pPr marL="0" indent="0" algn="ctr" defTabSz="7842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 smtClean="0"/>
              <a:t>不知道會不會墮落？</a:t>
            </a:r>
            <a:endParaRPr lang="en-AU" altLang="zh-TW" sz="4800" dirty="0" smtClean="0"/>
          </a:p>
          <a:p>
            <a:pPr marL="1314450" lvl="3" indent="0" algn="ctr" defTabSz="784225">
              <a:buNone/>
            </a:pPr>
            <a:endParaRPr lang="en-AU" altLang="zh-TW" dirty="0"/>
          </a:p>
          <a:p>
            <a:pPr marL="0" indent="0" algn="ctr" defTabSz="784225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 smtClean="0"/>
              <a:t>佛</a:t>
            </a:r>
            <a:r>
              <a:rPr lang="zh-TW" altLang="en-US" sz="4800" dirty="0"/>
              <a:t>告訴他說：不會墮落的</a:t>
            </a:r>
            <a:r>
              <a:rPr lang="zh-TW" altLang="en-US" sz="4800" dirty="0" smtClean="0"/>
              <a:t>。</a:t>
            </a:r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024866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84225"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「隨習」</a:t>
            </a:r>
            <a:r>
              <a:rPr lang="zh-TW" altLang="en-US" dirty="0" smtClean="0"/>
              <a:t>的</a:t>
            </a:r>
            <a:r>
              <a:rPr lang="zh-TW" altLang="en-US" dirty="0"/>
              <a:t>譬喻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19" y="1915760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你平時念佛，養成向佛的善習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即使失去正念而死，</a:t>
            </a:r>
            <a:endParaRPr lang="en-AU" altLang="zh-TW" sz="4400" dirty="0" smtClean="0"/>
          </a:p>
          <a:p>
            <a:pPr marL="0" indent="0" algn="ctr" defTabSz="784225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還是會上</a:t>
            </a:r>
            <a:r>
              <a:rPr lang="zh-TW" altLang="en-US" sz="4400" dirty="0"/>
              <a:t>升的。因為業力強大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不一定與心相應</a:t>
            </a:r>
            <a:r>
              <a:rPr lang="zh-TW" altLang="en-US" sz="4400" dirty="0"/>
              <a:t>的。</a:t>
            </a:r>
            <a:r>
              <a:rPr lang="en-AU" sz="4400" dirty="0"/>
              <a:t> 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978554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業感生死由惑起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68" y="2036648"/>
            <a:ext cx="8686800" cy="42338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dirty="0"/>
              <a:t>但「業集」又為什麼生起呢</a:t>
            </a:r>
            <a:r>
              <a:rPr lang="zh-TW" altLang="en-US" dirty="0" smtClean="0"/>
              <a:t>？</a:t>
            </a:r>
            <a:endParaRPr lang="en-AU" altLang="zh-TW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dirty="0" smtClean="0"/>
              <a:t>這</a:t>
            </a:r>
            <a:r>
              <a:rPr lang="zh-TW" altLang="en-US" dirty="0"/>
              <a:t>是「由」於「惑」</a:t>
            </a:r>
            <a:r>
              <a:rPr lang="zh-TW" altLang="en-US" dirty="0" smtClean="0"/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31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84225"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「隨習」</a:t>
            </a:r>
            <a:r>
              <a:rPr lang="zh-TW" altLang="en-US" dirty="0" smtClean="0"/>
              <a:t>的</a:t>
            </a:r>
            <a:r>
              <a:rPr lang="zh-TW" altLang="en-US" dirty="0"/>
              <a:t>譬喻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20" y="2108200"/>
            <a:ext cx="4333660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/>
              <a:t>如大樹傾向東南而長大的，一旦鋸斷了，自然會向東南倒</a:t>
            </a:r>
            <a:r>
              <a:rPr lang="zh-TW" altLang="en-US" sz="4000" dirty="0" smtClean="0"/>
              <a:t>的。</a:t>
            </a:r>
            <a:r>
              <a:rPr lang="en-AU" sz="400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178"/>
          <a:stretch/>
        </p:blipFill>
        <p:spPr>
          <a:xfrm>
            <a:off x="4605036" y="2617152"/>
            <a:ext cx="4399470" cy="424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595618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84225"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由業往後</a:t>
            </a:r>
            <a:r>
              <a:rPr lang="zh-TW" altLang="en-US" dirty="0" smtClean="0"/>
              <a:t>有（隨習）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9" y="2108200"/>
            <a:ext cx="8547307" cy="423386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zh-TW" altLang="en-US" sz="4800" dirty="0"/>
              <a:t>所以止惡行善</a:t>
            </a:r>
            <a:r>
              <a:rPr lang="zh-TW" altLang="en-US" sz="4800" dirty="0" smtClean="0"/>
              <a:t>，能</a:t>
            </a:r>
            <a:r>
              <a:rPr lang="zh-TW" altLang="en-US" sz="4800" dirty="0"/>
              <a:t>造作</a:t>
            </a:r>
            <a:r>
              <a:rPr lang="zh-TW" altLang="en-US" sz="4800" dirty="0" smtClean="0"/>
              <a:t>重大的</a:t>
            </a:r>
            <a:endParaRPr lang="en-AU" altLang="zh-TW" sz="4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 smtClean="0"/>
              <a:t>善業</a:t>
            </a:r>
            <a:r>
              <a:rPr lang="zh-TW" altLang="en-US" sz="4800" dirty="0"/>
              <a:t>，當然很好；最要緊的</a:t>
            </a:r>
            <a:r>
              <a:rPr lang="zh-TW" altLang="en-US" sz="4800" dirty="0" smtClean="0"/>
              <a:t>，</a:t>
            </a:r>
            <a:endParaRPr lang="en-AU" altLang="zh-TW" sz="4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 smtClean="0"/>
              <a:t>還</a:t>
            </a:r>
            <a:r>
              <a:rPr lang="zh-TW" altLang="en-US" sz="4800" dirty="0"/>
              <a:t>是平時修行，養成善業的習性，臨終自然會因業力而向上</a:t>
            </a:r>
            <a:r>
              <a:rPr lang="zh-TW" altLang="en-US" sz="4800" dirty="0" smtClean="0"/>
              <a:t>。</a:t>
            </a:r>
            <a:r>
              <a:rPr lang="en-AU" sz="4800" dirty="0" smtClean="0"/>
              <a:t> </a:t>
            </a:r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616072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有（隨意念）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9" y="1896516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生前沒</a:t>
            </a:r>
            <a:r>
              <a:rPr lang="zh-TW" altLang="en-US" sz="4400" dirty="0"/>
              <a:t>有重善大惡，也不曾造作習慣性的善惡業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到</a:t>
            </a:r>
            <a:r>
              <a:rPr lang="zh-TW" altLang="en-US" sz="4400" dirty="0"/>
              <a:t>臨命終時，恍恍惚惚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大有不知何往</a:t>
            </a:r>
            <a:r>
              <a:rPr lang="zh-TW" altLang="en-US" sz="4400" dirty="0"/>
              <a:t>的情形。</a:t>
            </a:r>
            <a:r>
              <a:rPr lang="en-AU" sz="4400" dirty="0"/>
              <a:t> </a:t>
            </a:r>
            <a:endParaRPr lang="en-AU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687674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r>
              <a:rPr lang="zh-TW" altLang="en-US" dirty="0"/>
              <a:t>（隨意念）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9" y="1896516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到</a:t>
            </a:r>
            <a:r>
              <a:rPr lang="zh-TW" altLang="en-US" sz="4400" dirty="0"/>
              <a:t>末後，如忽而憶念善行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就引發善業而感上</a:t>
            </a:r>
            <a:r>
              <a:rPr lang="zh-TW" altLang="en-US" sz="4400" dirty="0"/>
              <a:t>升人天的果報</a:t>
            </a:r>
            <a:r>
              <a:rPr lang="zh-TW" altLang="en-US" sz="4400" dirty="0" smtClean="0"/>
              <a:t>。</a:t>
            </a:r>
            <a:r>
              <a:rPr lang="zh-TW" altLang="en-US" sz="4400" dirty="0"/>
              <a:t>如忽而憶念生前的惡行，</a:t>
            </a:r>
            <a:endParaRPr lang="en-AU" altLang="zh-TW" sz="4400" dirty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就能引發惡業而墮落。</a:t>
            </a:r>
            <a:endParaRPr lang="en-AU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858084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有（隨意念）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9" y="1893282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所以當人</a:t>
            </a:r>
            <a:r>
              <a:rPr lang="zh-TW" altLang="en-US" sz="4400" dirty="0"/>
              <a:t>臨終時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最好能為他說法</a:t>
            </a:r>
            <a:r>
              <a:rPr lang="zh-TW" altLang="en-US" sz="4400" dirty="0"/>
              <a:t>，為他念佛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說起</a:t>
            </a:r>
            <a:r>
              <a:rPr lang="zh-TW" altLang="en-US" sz="4400" dirty="0"/>
              <a:t>他生前的善行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讓</a:t>
            </a:r>
            <a:r>
              <a:rPr lang="zh-TW" altLang="en-US" sz="4400" dirty="0"/>
              <a:t>他憶念善行</a:t>
            </a:r>
            <a:r>
              <a:rPr lang="zh-TW" altLang="en-US" sz="4400" dirty="0" smtClean="0"/>
              <a:t>，引發善業來感果</a:t>
            </a:r>
            <a:r>
              <a:rPr lang="zh-TW" altLang="en-US" sz="4400" dirty="0"/>
              <a:t>。</a:t>
            </a:r>
            <a:r>
              <a:rPr lang="en-AU" sz="4400" dirty="0"/>
              <a:t> </a:t>
            </a:r>
          </a:p>
          <a:p>
            <a:pPr marL="0" indent="0" algn="ctr" defTabSz="78422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246304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有（隨意念）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71" y="2108200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淨土宗的臨終助念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也就是這一</a:t>
            </a:r>
            <a:r>
              <a:rPr lang="zh-TW" altLang="en-US" sz="4400" dirty="0"/>
              <a:t>道理，不過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這是隨</a:t>
            </a:r>
            <a:r>
              <a:rPr lang="zh-TW" altLang="en-US" sz="4400" dirty="0"/>
              <a:t>憶</a:t>
            </a:r>
            <a:r>
              <a:rPr lang="zh-TW" altLang="en-US" sz="4400" dirty="0" smtClean="0"/>
              <a:t>念的，</a:t>
            </a:r>
            <a:endParaRPr lang="en-AU" altLang="zh-TW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021942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12820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如隨</a:t>
            </a:r>
            <a:r>
              <a:rPr lang="zh-TW" altLang="en-US" sz="4400" dirty="0"/>
              <a:t>重，隨習的眾生，到臨命終時，業力最大</a:t>
            </a:r>
            <a:r>
              <a:rPr lang="en-US" altLang="zh-TW" sz="4400" dirty="0"/>
              <a:t>──</a:t>
            </a:r>
            <a:r>
              <a:rPr lang="zh-TW" altLang="en-US" sz="4400" dirty="0"/>
              <a:t>如重業與習業是惡的，那就很難使他憶念三寶，或施戒等功德了</a:t>
            </a:r>
            <a:r>
              <a:rPr lang="zh-TW" altLang="en-US" sz="4400" dirty="0" smtClean="0"/>
              <a:t>。</a:t>
            </a:r>
            <a:endParaRPr lang="en-AU" altLang="zh-TW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061628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08200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學佛</a:t>
            </a:r>
            <a:r>
              <a:rPr lang="zh-TW" altLang="en-US" sz="6000" b="1" dirty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修行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，</a:t>
            </a:r>
            <a:endParaRPr lang="en-AU" altLang="zh-TW" sz="6000" b="1" dirty="0" smtClean="0"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到底平時要緊</a:t>
            </a:r>
            <a:r>
              <a:rPr lang="zh-TW" altLang="en-US" sz="6000" b="1" dirty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！</a:t>
            </a:r>
            <a:r>
              <a:rPr lang="en-AU" sz="6000" b="1" dirty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AU" altLang="zh-TW" sz="6000" b="1" dirty="0" smtClean="0"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753650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08200"/>
            <a:ext cx="8547307" cy="4233863"/>
          </a:xfrm>
        </p:spPr>
        <p:txBody>
          <a:bodyPr/>
          <a:lstStyle/>
          <a:p>
            <a:pPr marL="0" indent="0" algn="l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dirty="0" smtClean="0"/>
              <a:t>     </a:t>
            </a:r>
            <a:r>
              <a:rPr lang="zh-TW" altLang="en-US" sz="4400" dirty="0" smtClean="0"/>
              <a:t>眾生在生死中，</a:t>
            </a:r>
            <a:endParaRPr lang="en-AU" altLang="zh-TW" sz="4400" dirty="0" smtClean="0"/>
          </a:p>
          <a:p>
            <a:pPr marL="0" indent="0" algn="l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dirty="0" smtClean="0"/>
              <a:t>     </a:t>
            </a:r>
            <a:r>
              <a:rPr lang="zh-TW" altLang="en-US" sz="4400" dirty="0" smtClean="0"/>
              <a:t>是不得自在的，</a:t>
            </a:r>
            <a:endParaRPr lang="en-AU" altLang="zh-TW" sz="4400" dirty="0" smtClean="0"/>
          </a:p>
          <a:p>
            <a:pPr marL="0" indent="0" algn="l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dirty="0" smtClean="0"/>
              <a:t>  </a:t>
            </a:r>
            <a:r>
              <a:rPr lang="zh-TW" altLang="en-US" sz="4400" dirty="0" smtClean="0"/>
              <a:t>聽「由業」力擺布。</a:t>
            </a:r>
            <a:r>
              <a:rPr lang="en-AU" sz="4400" dirty="0" smtClean="0"/>
              <a:t>  </a:t>
            </a:r>
            <a:endParaRPr lang="en-AU" altLang="zh-TW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0" b="100000" l="4478" r="89055">
                        <a14:foregroundMark x1="60697" y1="9562" x2="41791" y2="13147"/>
                        <a14:foregroundMark x1="37313" y1="6375" x2="22886" y2="13147"/>
                        <a14:foregroundMark x1="30348" y1="19124" x2="30348" y2="19124"/>
                        <a14:foregroundMark x1="21393" y1="13147" x2="12438" y2="21514"/>
                        <a14:foregroundMark x1="51741" y1="16733" x2="64677" y2="24303"/>
                        <a14:foregroundMark x1="41791" y1="31076" x2="60199" y2="33068"/>
                        <a14:foregroundMark x1="81592" y1="28685" x2="77612" y2="33466"/>
                        <a14:foregroundMark x1="76617" y1="36653" x2="65174" y2="60558"/>
                        <a14:foregroundMark x1="60199" y1="40239" x2="55224" y2="58566"/>
                        <a14:foregroundMark x1="36816" y1="22709" x2="56716" y2="27888"/>
                        <a14:foregroundMark x1="21891" y1="22311" x2="29851" y2="62948"/>
                        <a14:foregroundMark x1="21393" y1="70120" x2="27363" y2="69721"/>
                        <a14:foregroundMark x1="46766" y1="38645" x2="34826" y2="64940"/>
                        <a14:foregroundMark x1="62189" y1="64940" x2="57711" y2="86056"/>
                        <a14:foregroundMark x1="43781" y1="83267" x2="30846" y2="85259"/>
                        <a14:foregroundMark x1="34826" y1="68127" x2="36318" y2="81673"/>
                        <a14:foregroundMark x1="48756" y1="95618" x2="48756" y2="95618"/>
                        <a14:foregroundMark x1="38806" y1="94821" x2="53731" y2="94422"/>
                        <a14:foregroundMark x1="65174" y1="64542" x2="61692" y2="89243"/>
                        <a14:foregroundMark x1="69652" y1="57769" x2="73134" y2="62151"/>
                        <a14:foregroundMark x1="20896" y1="65339" x2="17413" y2="68924"/>
                        <a14:foregroundMark x1="19403" y1="70916" x2="23383" y2="73705"/>
                        <a14:foregroundMark x1="26866" y1="70518" x2="17910" y2="71713"/>
                        <a14:foregroundMark x1="32836" y1="68526" x2="33333" y2="80876"/>
                        <a14:foregroundMark x1="28856" y1="83665" x2="25373" y2="86853"/>
                        <a14:foregroundMark x1="66667" y1="69721" x2="64677" y2="98805"/>
                        <a14:foregroundMark x1="57711" y1="14741" x2="83085" y2="24303"/>
                        <a14:foregroundMark x1="85572" y1="25498" x2="85572" y2="31474"/>
                        <a14:foregroundMark x1="83085" y1="33865" x2="74627" y2="51394"/>
                        <a14:foregroundMark x1="13433" y1="2390" x2="52736" y2="2789"/>
                        <a14:foregroundMark x1="8458" y1="23108" x2="14428" y2="24701"/>
                        <a14:foregroundMark x1="60697" y1="5578" x2="65174" y2="6773"/>
                        <a14:foregroundMark x1="18905" y1="8765" x2="5473" y2="24303"/>
                        <a14:foregroundMark x1="11940" y1="37450" x2="11940" y2="37450"/>
                        <a14:backgroundMark x1="13433" y1="74900" x2="13433" y2="74900"/>
                        <a14:backgroundMark x1="11940" y1="67331" x2="12438" y2="83665"/>
                        <a14:backgroundMark x1="69652" y1="4781" x2="83582" y2="12749"/>
                        <a14:backgroundMark x1="58209" y1="2789" x2="68657" y2="2390"/>
                        <a14:backgroundMark x1="13433" y1="3187" x2="3483" y2="13546"/>
                        <a14:backgroundMark x1="12935" y1="8765" x2="2488" y2="20319"/>
                        <a14:backgroundMark x1="7960" y1="90438" x2="10945" y2="94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2754" y="2349447"/>
            <a:ext cx="2999380" cy="374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363769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2108200"/>
            <a:ext cx="8788399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現在的生命，經過了死亡階段，就轉而開始一新的生命</a:t>
            </a:r>
            <a:r>
              <a:rPr lang="en-US" altLang="zh-TW" sz="4400" dirty="0"/>
              <a:t>─</a:t>
            </a:r>
            <a:r>
              <a:rPr lang="en-US" altLang="zh-TW" sz="4400" dirty="0" smtClean="0"/>
              <a:t>─</a:t>
            </a:r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「</a:t>
            </a:r>
            <a:r>
              <a:rPr lang="zh-TW" altLang="en-US" sz="4400" dirty="0"/>
              <a:t>往後有」</a:t>
            </a:r>
            <a:r>
              <a:rPr lang="zh-TW" altLang="en-US" sz="4400" dirty="0" smtClean="0"/>
              <a:t>。</a:t>
            </a:r>
            <a:endParaRPr lang="en-AU" altLang="zh-TW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775377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業感生死由惑起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28" y="2000872"/>
            <a:ext cx="8181537" cy="42338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dirty="0" smtClean="0"/>
              <a:t>惑</a:t>
            </a:r>
            <a:r>
              <a:rPr lang="zh-TW" altLang="en-US" dirty="0"/>
              <a:t>，是迷惑，是煩惱的通稱。因眾生內心的不良因素，煩動惱亂，這才有業的集起。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67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905004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這樣</a:t>
            </a:r>
            <a:r>
              <a:rPr lang="zh-TW" altLang="en-US" sz="4400" dirty="0"/>
              <a:t>的死而又生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前生與後世之間</a:t>
            </a:r>
            <a:r>
              <a:rPr lang="zh-TW" altLang="en-US" sz="4400" dirty="0"/>
              <a:t>，不一不異，不斷不常的延續，確是甚深而不容易明見的。</a:t>
            </a:r>
            <a:r>
              <a:rPr lang="en-AU" sz="4400" dirty="0"/>
              <a:t> </a:t>
            </a:r>
            <a:endParaRPr lang="en-AU" altLang="zh-TW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637953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905004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由業感報，死生相續</a:t>
            </a:r>
            <a:r>
              <a:rPr lang="zh-TW" altLang="en-US" sz="4400" dirty="0" smtClean="0"/>
              <a:t>，</a:t>
            </a:r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在聖者是毫</a:t>
            </a:r>
            <a:r>
              <a:rPr lang="zh-TW" altLang="en-US" sz="4400" dirty="0"/>
              <a:t>無疑問的</a:t>
            </a:r>
            <a:r>
              <a:rPr lang="zh-TW" altLang="en-US" sz="4400" dirty="0" smtClean="0"/>
              <a:t>。</a:t>
            </a:r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特別</a:t>
            </a:r>
            <a:r>
              <a:rPr lang="zh-TW" altLang="en-US" sz="4400" dirty="0"/>
              <a:t>是得了</a:t>
            </a:r>
            <a:r>
              <a:rPr lang="zh-TW" altLang="en-US" sz="4400" dirty="0" smtClean="0"/>
              <a:t>天眼通</a:t>
            </a:r>
            <a:r>
              <a:rPr lang="zh-TW" altLang="zh-TW" sz="4400" dirty="0" smtClean="0"/>
              <a:t>，</a:t>
            </a:r>
            <a:r>
              <a:rPr lang="zh-TW" altLang="en-US" sz="4400" dirty="0"/>
              <a:t>對這是看得明白不過。</a:t>
            </a:r>
            <a:r>
              <a:rPr lang="en-AU" sz="4400" dirty="0"/>
              <a:t> </a:t>
            </a:r>
            <a:endParaRPr lang="en-AU" altLang="zh-TW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87663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905004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可是一般凡夫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沒有清淨</a:t>
            </a:r>
            <a:r>
              <a:rPr lang="zh-TW" altLang="en-US" sz="4400" dirty="0"/>
              <a:t>智，對於生前死後</a:t>
            </a:r>
            <a:r>
              <a:rPr lang="zh-TW" altLang="en-US" sz="4400" dirty="0" smtClean="0"/>
              <a:t>，不免黑漆一團，什麼也</a:t>
            </a:r>
            <a:r>
              <a:rPr lang="zh-TW" altLang="en-US" sz="4400" dirty="0"/>
              <a:t>不知道。</a:t>
            </a:r>
            <a:r>
              <a:rPr lang="en-AU" sz="4400" dirty="0"/>
              <a:t> </a:t>
            </a:r>
            <a:endParaRPr lang="en-AU" altLang="zh-TW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755199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924248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雖有極少數的不昧前因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能</a:t>
            </a:r>
            <a:r>
              <a:rPr lang="zh-TW" altLang="en-US" sz="4400" dirty="0"/>
              <a:t>知道前生，也被庸俗的唯物論者所抹煞。</a:t>
            </a:r>
            <a:r>
              <a:rPr lang="en-AU" sz="4400" dirty="0"/>
              <a:t> </a:t>
            </a:r>
            <a:endParaRPr lang="en-AU" altLang="zh-TW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068467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905004"/>
            <a:ext cx="8547307" cy="4233863"/>
          </a:xfrm>
        </p:spPr>
        <p:txBody>
          <a:bodyPr/>
          <a:lstStyle/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所以最好是依佛法修學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得清淨</a:t>
            </a:r>
            <a:r>
              <a:rPr lang="zh-TW" altLang="en-US" sz="4400" dirty="0"/>
              <a:t>智，發天眼通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 defTabSz="784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去親自證實這一</a:t>
            </a:r>
            <a:r>
              <a:rPr lang="zh-TW" altLang="en-US" sz="4400" dirty="0"/>
              <a:t>問題。</a:t>
            </a:r>
            <a:r>
              <a:rPr lang="en-AU" sz="4400" dirty="0"/>
              <a:t> </a:t>
            </a:r>
            <a:endParaRPr lang="en-AU" altLang="zh-TW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826382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</a:t>
            </a:r>
            <a:r>
              <a:rPr lang="zh-TW" altLang="en-US" dirty="0" smtClean="0"/>
              <a:t>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905004"/>
            <a:ext cx="8547307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此外，唯有仰信如來的教說，及從推理去信解了</a:t>
            </a:r>
            <a:r>
              <a:rPr lang="zh-TW" altLang="en-US" sz="4400" dirty="0" smtClean="0"/>
              <a:t>。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>
                <a:latin typeface="Wingdings"/>
                <a:ea typeface="Wingdings"/>
                <a:cs typeface="Wingdings"/>
                <a:sym typeface="Wingdings"/>
              </a:rPr>
              <a:t>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薪盡火相傳喻</a:t>
            </a:r>
            <a:endParaRPr lang="en-AU" sz="44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558640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薪盡火相傳喻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2" y="1886330"/>
            <a:ext cx="885482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dirty="0"/>
              <a:t>莊子說</a:t>
            </a:r>
            <a:r>
              <a:rPr lang="zh-TW" altLang="en-US" dirty="0" smtClean="0"/>
              <a:t>：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dirty="0" smtClean="0"/>
              <a:t>『</a:t>
            </a:r>
            <a:r>
              <a:rPr lang="zh-TW" altLang="en-US" dirty="0"/>
              <a:t>薪火傳也</a:t>
            </a:r>
            <a:r>
              <a:rPr lang="zh-TW" altLang="en-US" dirty="0" smtClean="0"/>
              <a:t>，不知其盡也</a:t>
            </a:r>
            <a:r>
              <a:rPr lang="en-US" altLang="zh-TW" dirty="0" smtClean="0"/>
              <a:t>』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廬山遠公大師，就曾引用來比喻死生相續的道理。</a:t>
            </a:r>
            <a:r>
              <a:rPr lang="en-AU" dirty="0"/>
              <a:t> </a:t>
            </a:r>
            <a:r>
              <a:rPr lang="en-AU" dirty="0" smtClean="0"/>
              <a:t> </a:t>
            </a:r>
            <a:endParaRPr lang="en-AU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0" b="49272" l="0" r="28471"/>
                    </a14:imgEffect>
                  </a14:imgLayer>
                </a14:imgProps>
              </a:ext>
            </a:extLst>
          </a:blip>
          <a:srcRect r="72157" b="51628"/>
          <a:stretch/>
        </p:blipFill>
        <p:spPr>
          <a:xfrm>
            <a:off x="694265" y="5295560"/>
            <a:ext cx="846667" cy="142591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325054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薪盡火相傳喻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1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dirty="0"/>
              <a:t>前薪不是後薪</a:t>
            </a:r>
            <a:r>
              <a:rPr lang="zh-TW" altLang="en-US" dirty="0" smtClean="0"/>
              <a:t>，後火也</a:t>
            </a:r>
            <a:r>
              <a:rPr lang="zh-TW" altLang="en-US" dirty="0"/>
              <a:t>不是前火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dirty="0" smtClean="0"/>
              <a:t>而後</a:t>
            </a:r>
            <a:r>
              <a:rPr lang="zh-TW" altLang="en-US" dirty="0"/>
              <a:t>火不能不說由於前薪的火而來。</a:t>
            </a:r>
            <a:r>
              <a:rPr lang="en-AU" dirty="0"/>
              <a:t> </a:t>
            </a:r>
            <a:endParaRPr lang="en-AU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0" b="47816" l="37412" r="66588"/>
                    </a14:imgEffect>
                  </a14:imgLayer>
                </a14:imgProps>
              </a:ext>
            </a:extLst>
          </a:blip>
          <a:srcRect l="35046" t="-1853" r="33322" b="51691"/>
          <a:stretch/>
        </p:blipFill>
        <p:spPr>
          <a:xfrm>
            <a:off x="3346707" y="4838171"/>
            <a:ext cx="1433428" cy="2019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backgroundRemoval t="0" b="49272" l="0" r="28471"/>
                    </a14:imgEffect>
                  </a14:imgLayer>
                </a14:imgProps>
              </a:ext>
            </a:extLst>
          </a:blip>
          <a:srcRect r="72157" b="51628"/>
          <a:stretch/>
        </p:blipFill>
        <p:spPr>
          <a:xfrm>
            <a:off x="694265" y="5295560"/>
            <a:ext cx="846667" cy="142591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90890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薪盡火相傳喻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1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/>
              <a:t>這等於說，</a:t>
            </a:r>
            <a:r>
              <a:rPr lang="zh-TW" altLang="en-US" dirty="0" smtClean="0"/>
              <a:t>前生的生命活動停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zh-TW" altLang="en-US" dirty="0" smtClean="0"/>
              <a:t>止</a:t>
            </a:r>
            <a:r>
              <a:rPr lang="zh-TW" altLang="en-US" dirty="0"/>
              <a:t>時，又展開一新的生命；前生不是後世，而後世確是依前生的業力而來。</a:t>
            </a:r>
            <a:r>
              <a:rPr lang="en-AU" dirty="0"/>
              <a:t> </a:t>
            </a:r>
            <a:endParaRPr lang="en-AU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0" b="47816" l="37412" r="66588"/>
                    </a14:imgEffect>
                  </a14:imgLayer>
                </a14:imgProps>
              </a:ext>
            </a:extLst>
          </a:blip>
          <a:srcRect l="35046" t="-1853" r="33322" b="51691"/>
          <a:stretch/>
        </p:blipFill>
        <p:spPr>
          <a:xfrm>
            <a:off x="3346707" y="4838171"/>
            <a:ext cx="1433428" cy="2019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backgroundRemoval t="55583" b="100000" l="0" r="36706"/>
                    </a14:imgEffect>
                  </a14:imgLayer>
                </a14:imgProps>
              </a:ext>
            </a:extLst>
          </a:blip>
          <a:srcRect t="50961" r="62981"/>
          <a:stretch/>
        </p:blipFill>
        <p:spPr>
          <a:xfrm>
            <a:off x="5690179" y="3924281"/>
            <a:ext cx="2810353" cy="2824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7">
                    <a14:imgEffect>
                      <a14:backgroundRemoval t="0" b="49272" l="0" r="28471"/>
                    </a14:imgEffect>
                  </a14:imgLayer>
                </a14:imgProps>
              </a:ext>
            </a:extLst>
          </a:blip>
          <a:srcRect r="72157" b="51628"/>
          <a:stretch/>
        </p:blipFill>
        <p:spPr>
          <a:xfrm>
            <a:off x="694265" y="5295560"/>
            <a:ext cx="846667" cy="142591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772775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1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然而從死到生，時間與空間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都</a:t>
            </a:r>
            <a:r>
              <a:rPr lang="zh-TW" altLang="en-US" dirty="0"/>
              <a:t>可能有距離的，所以死後生前的如何延續，還是需要解說的。</a:t>
            </a:r>
            <a:r>
              <a:rPr lang="en-AU" dirty="0"/>
              <a:t> </a:t>
            </a:r>
            <a:r>
              <a:rPr lang="en-AU" dirty="0" smtClean="0"/>
              <a:t> </a:t>
            </a:r>
            <a:endParaRPr lang="en-AU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0" b="100000" l="1370" r="982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722" y="5348244"/>
            <a:ext cx="2015078" cy="1186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backgroundRemoval t="1081" b="100000" l="9524" r="89744">
                        <a14:foregroundMark x1="41758" y1="67027" x2="61538" y2="68108"/>
                        <a14:foregroundMark x1="57143" y1="62162" x2="64103" y2="62162"/>
                        <a14:foregroundMark x1="56044" y1="29189" x2="61538" y2="30270"/>
                        <a14:foregroundMark x1="42857" y1="31351" x2="46154" y2="31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7712" y="4876799"/>
            <a:ext cx="2722142" cy="18446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946400" y="5348244"/>
            <a:ext cx="3301312" cy="859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   ?   ?   ?</a:t>
            </a:r>
            <a:endParaRPr lang="en-US" sz="32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11967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業感生死由惑起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28" y="2000872"/>
            <a:ext cx="8181537" cy="4233863"/>
          </a:xfrm>
        </p:spPr>
        <p:txBody>
          <a:bodyPr/>
          <a:lstStyle/>
          <a:p>
            <a:pPr marL="571500" indent="-571500" algn="l">
              <a:buFont typeface="Arial"/>
              <a:buChar char="•"/>
            </a:pPr>
            <a:r>
              <a:rPr lang="zh-TW" altLang="en-US" dirty="0"/>
              <a:t>業力的招感苦果，煩惱是主要的力量。</a:t>
            </a:r>
            <a:endParaRPr lang="en-AU" dirty="0"/>
          </a:p>
          <a:p>
            <a:pPr marL="571500" indent="-571500" algn="l">
              <a:buFont typeface="Arial"/>
              <a:buChar char="•"/>
            </a:pPr>
            <a:r>
              <a:rPr lang="zh-TW" altLang="en-US" dirty="0"/>
              <a:t>煩惱對於業，有二種力量。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13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1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dirty="0"/>
              <a:t>依佛法的深義說，身心活動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dirty="0" smtClean="0"/>
              <a:t>顯</a:t>
            </a:r>
            <a:r>
              <a:rPr lang="zh-TW" altLang="en-US" dirty="0"/>
              <a:t>現為生命的形態</a:t>
            </a:r>
            <a:r>
              <a:rPr lang="zh-TW" altLang="en-US" dirty="0" smtClean="0"/>
              <a:t>。</a:t>
            </a:r>
            <a:r>
              <a:rPr lang="zh-TW" altLang="en-US" dirty="0"/>
              <a:t>當死亡時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dirty="0" smtClean="0"/>
              <a:t>身心剎那滅去</a:t>
            </a:r>
            <a:r>
              <a:rPr lang="zh-TW" altLang="en-US" dirty="0"/>
              <a:t>，顯著的身心</a:t>
            </a:r>
            <a:r>
              <a:rPr lang="zh-TW" altLang="en-US" dirty="0" smtClean="0"/>
              <a:t>活動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dirty="0" smtClean="0"/>
              <a:t>（</a:t>
            </a:r>
            <a:r>
              <a:rPr lang="zh-TW" altLang="en-US" dirty="0"/>
              <a:t>現在的</a:t>
            </a:r>
            <a:r>
              <a:rPr lang="zh-TW" altLang="en-US" dirty="0" smtClean="0"/>
              <a:t>）停頓</a:t>
            </a:r>
            <a:r>
              <a:rPr lang="zh-TW" altLang="en-US" dirty="0"/>
              <a:t>了</a:t>
            </a:r>
            <a:r>
              <a:rPr lang="zh-TW" altLang="en-US" dirty="0" smtClean="0"/>
              <a:t>；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98247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由業往後有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1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/>
              <a:t>然而過去了的身心活動不是沒有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 smtClean="0"/>
              <a:t>這就</a:t>
            </a:r>
            <a:r>
              <a:rPr lang="zh-TW" altLang="en-US" dirty="0"/>
              <a:t>是</a:t>
            </a:r>
            <a:r>
              <a:rPr lang="en-US" altLang="zh-TW" dirty="0"/>
              <a:t>『</a:t>
            </a:r>
            <a:r>
              <a:rPr lang="zh-TW" altLang="en-US" dirty="0"/>
              <a:t>業滅過去，功能不失</a:t>
            </a:r>
            <a:r>
              <a:rPr lang="en-US" altLang="zh-TW" dirty="0" smtClean="0"/>
              <a:t>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 smtClean="0"/>
              <a:t>（</a:t>
            </a:r>
            <a:r>
              <a:rPr lang="zh-TW" altLang="en-US" dirty="0"/>
              <a:t>這不妨說是生命的潛在）。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612744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由業往後有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97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/>
              <a:t>等到因緣成熟時，過去的業力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 smtClean="0"/>
              <a:t>就引發</a:t>
            </a:r>
            <a:r>
              <a:rPr lang="zh-TW" altLang="en-US" dirty="0"/>
              <a:t>一新的身心活動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 smtClean="0"/>
              <a:t>開始</a:t>
            </a:r>
            <a:r>
              <a:rPr lang="zh-TW" altLang="en-US" dirty="0"/>
              <a:t>一新的生命。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300413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薪盡火相傳喻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97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/>
              <a:t>現在再以薪火相傳來比喻：</a:t>
            </a:r>
            <a:endParaRPr lang="en-A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/>
              <a:t>火燒物時，發為熊熊的火光</a:t>
            </a:r>
            <a:r>
              <a:rPr lang="zh-TW" altLang="en-US" dirty="0" smtClean="0"/>
              <a:t>，</a:t>
            </a:r>
            <a:endParaRPr lang="en-AU" altLang="zh-TW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 smtClean="0"/>
              <a:t>這如</a:t>
            </a:r>
            <a:r>
              <a:rPr lang="zh-TW" altLang="en-US" dirty="0"/>
              <a:t>生命的顯現活動。</a:t>
            </a: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1044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薪盡火相傳喻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76" y="1905004"/>
            <a:ext cx="856197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等到燒完了，發</a:t>
            </a:r>
            <a:r>
              <a:rPr lang="zh-TW" altLang="en-US" sz="4400" dirty="0" smtClean="0"/>
              <a:t>光的火燄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沒</a:t>
            </a:r>
            <a:r>
              <a:rPr lang="zh-TW" altLang="en-US" sz="4400" dirty="0"/>
              <a:t>有了</a:t>
            </a:r>
            <a:r>
              <a:rPr lang="zh-TW" altLang="en-US" sz="4400" dirty="0" smtClean="0"/>
              <a:t>，這等於</a:t>
            </a:r>
            <a:r>
              <a:rPr lang="zh-TW" altLang="en-US" sz="4400" dirty="0"/>
              <a:t>一期</a:t>
            </a:r>
            <a:r>
              <a:rPr lang="zh-TW" altLang="en-US" sz="4400" dirty="0" smtClean="0"/>
              <a:t>生命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的</a:t>
            </a:r>
            <a:r>
              <a:rPr lang="zh-TW" altLang="en-US" sz="4400" dirty="0"/>
              <a:t>結束，死亡</a:t>
            </a:r>
            <a:r>
              <a:rPr lang="zh-TW" altLang="en-US" sz="4400" dirty="0" smtClean="0"/>
              <a:t>。</a:t>
            </a:r>
            <a:r>
              <a:rPr lang="zh-TW" altLang="en-US" sz="4400" dirty="0"/>
              <a:t>火息了，熱灰也似乎冷了</a:t>
            </a:r>
            <a:r>
              <a:rPr lang="zh-TW" altLang="en-US" sz="4400" dirty="0" smtClean="0"/>
              <a:t>，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310198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薪盡火相傳喻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1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如遇到易燃</a:t>
            </a:r>
            <a:r>
              <a:rPr lang="zh-TW" altLang="en-US" sz="4400" dirty="0"/>
              <a:t>的物件，加上微風的吹拂，又會</a:t>
            </a:r>
            <a:r>
              <a:rPr lang="en-US" altLang="zh-TW" sz="4400" dirty="0"/>
              <a:t>『</a:t>
            </a:r>
            <a:r>
              <a:rPr lang="zh-TW" altLang="en-US" sz="4400" dirty="0"/>
              <a:t>死灰復然</a:t>
            </a:r>
            <a:r>
              <a:rPr lang="en-US" altLang="zh-TW" sz="4400" dirty="0"/>
              <a:t>』</a:t>
            </a:r>
            <a:r>
              <a:rPr lang="zh-TW" altLang="en-US" sz="4400" dirty="0"/>
              <a:t>起來，又重新發出熊熊的火光。</a:t>
            </a:r>
            <a:r>
              <a:rPr lang="en-AU" sz="4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00864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薪盡火相傳喻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5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死灰復然的火光，不是前火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而與</a:t>
            </a:r>
            <a:r>
              <a:rPr lang="zh-TW" altLang="en-US" sz="4400" dirty="0"/>
              <a:t>前火有著不可分離的關係；這如後生不是前生，而後生與前生的行業有關。</a:t>
            </a:r>
            <a:r>
              <a:rPr lang="en-AU" sz="4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20840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薪盡火相傳喻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1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從前火到後火，時間上可以有一間隔，這如後生與前生間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時間與</a:t>
            </a:r>
            <a:r>
              <a:rPr lang="zh-TW" altLang="en-US" sz="4400" dirty="0"/>
              <a:t>空間，都不妨有距離的。</a:t>
            </a:r>
            <a:r>
              <a:rPr lang="en-AU" sz="4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743037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由業往後有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97" y="1905004"/>
            <a:ext cx="8991589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/>
              <a:t>如約佛法來說，過去了的業力，在如幻的法性空中，本不可說有時空的間隔</a:t>
            </a:r>
            <a:r>
              <a:rPr lang="zh-TW" altLang="en-US" sz="4400" dirty="0" smtClean="0"/>
              <a:t>，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123999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由業往後有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6" y="1905004"/>
            <a:ext cx="834682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只要因緣和合，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就</a:t>
            </a:r>
            <a:r>
              <a:rPr lang="zh-TW" altLang="en-US" sz="4400" dirty="0"/>
              <a:t>能在另一時間，另一空間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忽然的引發</a:t>
            </a:r>
            <a:r>
              <a:rPr lang="zh-TW" altLang="en-US" sz="4400" dirty="0"/>
              <a:t>一新生命</a:t>
            </a:r>
            <a:r>
              <a:rPr lang="en-US" altLang="zh-TW" sz="4400" dirty="0"/>
              <a:t>─</a:t>
            </a:r>
            <a:r>
              <a:rPr lang="en-US" altLang="zh-TW" sz="4400" dirty="0" smtClean="0"/>
              <a:t>─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身心</a:t>
            </a:r>
            <a:r>
              <a:rPr lang="zh-TW" altLang="en-US" sz="4400" dirty="0"/>
              <a:t>活動的又一新開始。 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502754" y="284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652442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業感生死由惑起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62" y="1929320"/>
            <a:ext cx="8181537" cy="4233863"/>
          </a:xfrm>
        </p:spPr>
        <p:txBody>
          <a:bodyPr/>
          <a:lstStyle/>
          <a:p>
            <a:pPr algn="l"/>
            <a:r>
              <a:rPr lang="zh-TW" altLang="en-US" dirty="0" smtClean="0"/>
              <a:t>煩惱對於業</a:t>
            </a:r>
            <a:r>
              <a:rPr lang="zh-TW" altLang="en-US" dirty="0"/>
              <a:t>，有二種力量。</a:t>
            </a:r>
            <a:r>
              <a:rPr lang="en-AU" dirty="0"/>
              <a:t> </a:t>
            </a:r>
            <a:endParaRPr lang="en-AU" dirty="0" smtClean="0"/>
          </a:p>
          <a:p>
            <a:pPr marL="571500" indent="-571500" algn="l">
              <a:buFont typeface="Arial"/>
              <a:buChar char="•"/>
            </a:pPr>
            <a:r>
              <a:rPr lang="zh-TW" altLang="en-US" dirty="0"/>
              <a:t>一、「發業」力</a:t>
            </a:r>
            <a:r>
              <a:rPr lang="en-AU" dirty="0"/>
              <a:t> </a:t>
            </a:r>
            <a:endParaRPr lang="en-AU" dirty="0" smtClean="0"/>
          </a:p>
          <a:p>
            <a:pPr marL="571500" indent="-571500" algn="l">
              <a:buFont typeface="Arial"/>
              <a:buChar char="•"/>
            </a:pPr>
            <a:r>
              <a:rPr lang="zh-TW" altLang="en-US" dirty="0"/>
              <a:t>二、「潤生」力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3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內容版面配置區 2"/>
          <p:cNvSpPr>
            <a:spLocks noGrp="1"/>
          </p:cNvSpPr>
          <p:nvPr>
            <p:ph idx="1"/>
          </p:nvPr>
        </p:nvSpPr>
        <p:spPr>
          <a:xfrm>
            <a:off x="1385888" y="2097088"/>
            <a:ext cx="6096000" cy="4233862"/>
          </a:xfrm>
        </p:spPr>
        <p:txBody>
          <a:bodyPr/>
          <a:lstStyle/>
          <a:p>
            <a:pPr marL="514350" indent="-514350" algn="l">
              <a:buFont typeface="Lucida Sans" charset="0"/>
              <a:buAutoNum type="arabicPeriod"/>
              <a:defRPr/>
            </a:pP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細明體"/>
                <a:ea typeface="細明體"/>
                <a:cs typeface="細明體"/>
              </a:rPr>
              <a:t>正見有善有惡</a:t>
            </a:r>
          </a:p>
          <a:p>
            <a:pPr marL="514350" indent="-514350" algn="l">
              <a:buFont typeface="Lucida Sans" charset="0"/>
              <a:buAutoNum type="arabicPeriod"/>
              <a:defRPr/>
            </a:pP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細明體"/>
                <a:ea typeface="細明體"/>
                <a:cs typeface="細明體"/>
              </a:rPr>
              <a:t>正見有業有報</a:t>
            </a:r>
            <a:endParaRPr lang="en-US" altLang="zh-TW" sz="4400" dirty="0" smtClean="0">
              <a:solidFill>
                <a:schemeClr val="bg1">
                  <a:lumMod val="50000"/>
                </a:schemeClr>
              </a:solidFill>
              <a:latin typeface="細明體"/>
              <a:ea typeface="細明體"/>
              <a:cs typeface="細明體"/>
            </a:endParaRPr>
          </a:p>
          <a:p>
            <a:pPr marL="514350" indent="-514350" algn="l">
              <a:buFont typeface="Lucida Sans" charset="0"/>
              <a:buAutoNum type="arabicPeriod" startAt="3"/>
              <a:defRPr/>
            </a:pP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細明體"/>
                <a:ea typeface="細明體"/>
                <a:cs typeface="細明體"/>
              </a:rPr>
              <a:t>正見有前生有後世</a:t>
            </a:r>
          </a:p>
          <a:p>
            <a:pPr marL="514350" indent="-514350" algn="l">
              <a:buFont typeface="Lucida Sans" charset="0"/>
              <a:buAutoNum type="arabicPeriod" startAt="4"/>
              <a:defRPr/>
            </a:pPr>
            <a:r>
              <a:rPr lang="zh-TW" altLang="zh-TW" sz="4400" b="1" dirty="0" smtClean="0">
                <a:latin typeface="細明體"/>
                <a:ea typeface="細明體"/>
                <a:cs typeface="細明體"/>
              </a:rPr>
              <a:t>正見有凡夫有聖者</a:t>
            </a:r>
            <a:endParaRPr lang="zh-TW" altLang="en-US" sz="4400" b="1" dirty="0" smtClean="0">
              <a:latin typeface="細明體"/>
              <a:ea typeface="細明體"/>
              <a:cs typeface="細明體"/>
            </a:endParaRPr>
          </a:p>
          <a:p>
            <a:pPr marL="514350" indent="-514350" algn="l">
              <a:buFont typeface="Lucida Sans" charset="0"/>
              <a:buAutoNum type="arabicPeriod"/>
              <a:defRPr/>
            </a:pPr>
            <a:endParaRPr lang="zh-TW" altLang="zh-TW" sz="3600" dirty="0" smtClean="0">
              <a:latin typeface="細明體"/>
              <a:ea typeface="細明體"/>
              <a:cs typeface="細明體"/>
            </a:endParaRPr>
          </a:p>
        </p:txBody>
      </p:sp>
      <p:sp>
        <p:nvSpPr>
          <p:cNvPr id="993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C672BB-100C-ED41-9910-2122587CF1E7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70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95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正見有凡夫有</a:t>
            </a:r>
            <a:r>
              <a:rPr lang="ja-JP" altLang="en-US" dirty="0" smtClean="0"/>
              <a:t>聖者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60" y="1896516"/>
            <a:ext cx="7031690" cy="4233863"/>
          </a:xfrm>
        </p:spPr>
        <p:txBody>
          <a:bodyPr/>
          <a:lstStyle/>
          <a:p>
            <a:pPr marL="896938" algn="l"/>
            <a:r>
              <a:rPr lang="en-US" dirty="0"/>
              <a:t>生死常相續</a:t>
            </a:r>
            <a:r>
              <a:rPr lang="en-US" dirty="0" smtClean="0"/>
              <a:t>，</a:t>
            </a:r>
          </a:p>
          <a:p>
            <a:pPr marL="896938" algn="l"/>
            <a:r>
              <a:rPr lang="en-US" dirty="0" smtClean="0"/>
              <a:t>聖者</a:t>
            </a:r>
            <a:r>
              <a:rPr lang="en-US" dirty="0"/>
              <a:t>得解脫</a:t>
            </a:r>
            <a:r>
              <a:rPr lang="en-US" dirty="0" smtClean="0"/>
              <a:t>，</a:t>
            </a:r>
          </a:p>
          <a:p>
            <a:pPr algn="r"/>
            <a:r>
              <a:rPr lang="en-US" dirty="0" smtClean="0"/>
              <a:t>凡</a:t>
            </a:r>
            <a:r>
              <a:rPr lang="en-US" dirty="0"/>
              <a:t>聖縛脫異</a:t>
            </a:r>
            <a:r>
              <a:rPr lang="en-US" dirty="0" smtClean="0"/>
              <a:t>，</a:t>
            </a:r>
          </a:p>
          <a:p>
            <a:pPr algn="r"/>
            <a:r>
              <a:rPr lang="en-US" dirty="0" smtClean="0"/>
              <a:t>深信</a:t>
            </a:r>
            <a:r>
              <a:rPr lang="en-US" dirty="0"/>
              <a:t>勿疑惑。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33" y="4295004"/>
            <a:ext cx="3283593" cy="231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033" y="1417637"/>
            <a:ext cx="2928403" cy="235449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75687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信解有凡有聖的重要性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16"/>
            <a:ext cx="82296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能正見有善惡，業報</a:t>
            </a:r>
            <a:r>
              <a:rPr 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前</a:t>
            </a:r>
            <a:r>
              <a:rPr lang="en-US" dirty="0"/>
              <a:t>生後世，雖然是難得的，</a:t>
            </a:r>
            <a:endParaRPr lang="en-AU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但如不信聖者解脫的自在境地，那人生可真苦了！</a:t>
            </a: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44447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信解有凡有聖的重要性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16"/>
            <a:ext cx="82296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五趣流轉，生死死生</a:t>
            </a:r>
            <a:r>
              <a:rPr lang="zh-CHT" alt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一直這樣</a:t>
            </a:r>
            <a:r>
              <a:rPr lang="zh-CHT" altLang="en-US" dirty="0"/>
              <a:t>的升沈下去</a:t>
            </a:r>
            <a:r>
              <a:rPr lang="zh-CHT" alt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這幕</a:t>
            </a:r>
            <a:r>
              <a:rPr lang="zh-CHT" altLang="en-US" dirty="0"/>
              <a:t>演不完的人生悲劇</a:t>
            </a:r>
            <a:r>
              <a:rPr lang="zh-CHT" alt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如何</a:t>
            </a:r>
            <a:r>
              <a:rPr lang="zh-CHT" altLang="en-US" dirty="0"/>
              <a:t>得了！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73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7191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信解有凡有聖的重要性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16"/>
            <a:ext cx="82296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人生，決不是這樣無希望的；確信聖者的自在解脫</a:t>
            </a:r>
            <a:r>
              <a:rPr lang="zh-CHT" alt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才能</a:t>
            </a:r>
            <a:r>
              <a:rPr lang="zh-CHT" altLang="en-US" dirty="0"/>
              <a:t>向上邁進，衝破黑暗而開拓無邊的光明。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75806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凡聖縛脫異</a:t>
            </a:r>
            <a:r>
              <a:rPr lang="ja-JP" altLang="en-US" dirty="0" smtClean="0"/>
              <a:t>，</a:t>
            </a:r>
            <a:br>
              <a:rPr lang="ja-JP" altLang="en-US" dirty="0" smtClean="0"/>
            </a:br>
            <a:r>
              <a:rPr lang="ja-JP" altLang="en-US" dirty="0" smtClean="0"/>
              <a:t>深信勿疑惑 </a:t>
            </a:r>
            <a:r>
              <a:rPr lang="zh-TW" altLang="ja-JP" dirty="0" smtClean="0"/>
              <a:t>。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16"/>
            <a:ext cx="82296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這一「凡聖，縛（解）脫」的差「異」，一定要「深」切「信」受，切「勿」存絲毫「疑惑」。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75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13035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信解有凡有聖的重要性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16"/>
            <a:ext cx="8229600" cy="42338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因為能信，就知道有聖者</a:t>
            </a:r>
            <a:r>
              <a:rPr lang="zh-CHT" altLang="en-US" dirty="0" smtClean="0"/>
              <a:t>，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有解脫</a:t>
            </a:r>
            <a:r>
              <a:rPr lang="zh-CHT" altLang="en-US" dirty="0"/>
              <a:t>；也能信</a:t>
            </a:r>
            <a:r>
              <a:rPr lang="zh-CHT" altLang="en-US" dirty="0" smtClean="0"/>
              <a:t>聖者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有</a:t>
            </a:r>
            <a:r>
              <a:rPr lang="zh-CHT" altLang="en-US" dirty="0"/>
              <a:t>真智慧，大能力；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15703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信解有凡有聖的重要性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16"/>
            <a:ext cx="82296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對於聖者的功德，如三明，六通，十力，四無所畏</a:t>
            </a:r>
            <a:r>
              <a:rPr lang="zh-CHT" alt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十八佛不共法</a:t>
            </a:r>
            <a:r>
              <a:rPr lang="zh-CHT" altLang="en-US" dirty="0"/>
              <a:t>等，都能信受。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84844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聖者得解脫的意義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16"/>
            <a:ext cx="82296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何謂聖者？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怎樣才算是聖者</a:t>
            </a:r>
            <a:r>
              <a:rPr lang="zh-CHT" altLang="en-US" dirty="0" smtClean="0"/>
              <a:t>？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何謂解脫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什麼叫解脫</a:t>
            </a:r>
            <a:r>
              <a:rPr lang="zh-CHT" altLang="en-US" dirty="0" smtClean="0"/>
              <a:t>？</a:t>
            </a:r>
            <a:endParaRPr lang="zh-CHT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18034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聖者得解脫的意義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60" y="1896516"/>
            <a:ext cx="86868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b="1" dirty="0">
                <a:solidFill>
                  <a:srgbClr val="0000FF"/>
                </a:solidFill>
              </a:rPr>
              <a:t>何謂聖者</a:t>
            </a:r>
            <a:r>
              <a:rPr lang="zh-CHT" altLang="en-US" b="1" dirty="0" smtClean="0">
                <a:solidFill>
                  <a:srgbClr val="0000FF"/>
                </a:solidFill>
              </a:rPr>
              <a:t>？怎樣才算</a:t>
            </a:r>
            <a:r>
              <a:rPr lang="zh-CHT" altLang="en-US" b="1" dirty="0">
                <a:solidFill>
                  <a:srgbClr val="0000FF"/>
                </a:solidFill>
              </a:rPr>
              <a:t>是聖者</a:t>
            </a:r>
            <a:r>
              <a:rPr lang="zh-CHT" altLang="en-US" b="1" dirty="0" smtClean="0">
                <a:solidFill>
                  <a:srgbClr val="0000FF"/>
                </a:solidFill>
              </a:rPr>
              <a:t>？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sz="4000" dirty="0" smtClean="0"/>
              <a:t>凡能現起無漏淨</a:t>
            </a:r>
            <a:r>
              <a:rPr lang="zh-CHT" altLang="en-US" sz="4000" dirty="0"/>
              <a:t>智，體證法性</a:t>
            </a:r>
            <a:r>
              <a:rPr lang="en-US" altLang="zh-CHT" sz="4000" dirty="0"/>
              <a:t>──</a:t>
            </a:r>
            <a:r>
              <a:rPr lang="zh-CHT" altLang="en-US" sz="4000" dirty="0"/>
              <a:t>一切法的真如，就是</a:t>
            </a:r>
            <a:r>
              <a:rPr lang="zh-CHT" altLang="en-US" sz="4000" dirty="0" smtClean="0"/>
              <a:t>聖人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sz="4000" dirty="0" smtClean="0"/>
              <a:t>（</a:t>
            </a:r>
            <a:r>
              <a:rPr lang="zh-CHT" altLang="en-US" sz="4000" dirty="0"/>
              <a:t>勿與世間的假名聖者相混）。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79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569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煩惱對於業之二種</a:t>
            </a:r>
            <a:r>
              <a:rPr lang="zh-TW" altLang="en-US" dirty="0"/>
              <a:t>力量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72" y="1911432"/>
            <a:ext cx="8181537" cy="4233863"/>
          </a:xfrm>
        </p:spPr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發業」</a:t>
            </a:r>
            <a:r>
              <a:rPr lang="zh-TW" altLang="en-US" dirty="0" smtClean="0"/>
              <a:t>力</a:t>
            </a:r>
            <a:endParaRPr lang="en-AU" altLang="zh-TW" dirty="0" smtClean="0"/>
          </a:p>
          <a:p>
            <a:pPr marL="0" lvl="1" indent="0" algn="ctr">
              <a:lnSpc>
                <a:spcPct val="130000"/>
              </a:lnSpc>
              <a:buNone/>
            </a:pPr>
            <a:r>
              <a:rPr lang="zh-TW" altLang="en-US" dirty="0"/>
              <a:t>無論善業或惡業，凡能招感生死苦果的，都是由於煩惱，直接或間接的引發而起的。所以如斷了煩惱，一切行為，就都不成為招感生死的業力。</a:t>
            </a:r>
            <a:r>
              <a:rPr lang="en-AU" dirty="0"/>
              <a:t> </a:t>
            </a:r>
            <a:r>
              <a:rPr lang="en-AU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45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聖者得解脫的意義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60" y="1896516"/>
            <a:ext cx="86868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b="1" dirty="0">
                <a:solidFill>
                  <a:srgbClr val="0000FF"/>
                </a:solidFill>
              </a:rPr>
              <a:t>何謂聖者</a:t>
            </a:r>
            <a:r>
              <a:rPr lang="zh-CHT" altLang="en-US" b="1" dirty="0" smtClean="0">
                <a:solidFill>
                  <a:srgbClr val="0000FF"/>
                </a:solidFill>
              </a:rPr>
              <a:t>？怎樣才算</a:t>
            </a:r>
            <a:r>
              <a:rPr lang="zh-CHT" altLang="en-US" b="1" dirty="0">
                <a:solidFill>
                  <a:srgbClr val="0000FF"/>
                </a:solidFill>
              </a:rPr>
              <a:t>是聖者</a:t>
            </a:r>
            <a:r>
              <a:rPr lang="zh-CHT" altLang="en-US" b="1" dirty="0" smtClean="0">
                <a:solidFill>
                  <a:srgbClr val="0000FF"/>
                </a:solidFill>
              </a:rPr>
              <a:t>？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sz="4000" dirty="0"/>
              <a:t>聖人也有好多階位</a:t>
            </a:r>
            <a:r>
              <a:rPr lang="zh-CHT" altLang="en-US" sz="4000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sz="4000" dirty="0" smtClean="0"/>
              <a:t>但與</a:t>
            </a:r>
            <a:r>
              <a:rPr lang="zh-CHT" altLang="en-US" sz="4000" dirty="0"/>
              <a:t>凡夫的根本不同點</a:t>
            </a:r>
            <a:r>
              <a:rPr lang="zh-CHT" altLang="en-US" sz="4000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sz="4000" dirty="0" smtClean="0"/>
              <a:t>就在乎有淨</a:t>
            </a:r>
            <a:r>
              <a:rPr lang="zh-CHT" altLang="en-US" sz="4000" dirty="0"/>
              <a:t>智，證真理。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83248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聖者得解脫的意義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60" y="1896516"/>
            <a:ext cx="86868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b="1" dirty="0" smtClean="0">
                <a:solidFill>
                  <a:srgbClr val="0000FF"/>
                </a:solidFill>
              </a:rPr>
              <a:t>何謂解脫</a:t>
            </a:r>
            <a:r>
              <a:rPr lang="zh-TW" altLang="en-US" b="1" dirty="0" smtClean="0">
                <a:solidFill>
                  <a:srgbClr val="0000FF"/>
                </a:solidFill>
              </a:rPr>
              <a:t>？</a:t>
            </a:r>
            <a:r>
              <a:rPr lang="zh-CHT" altLang="en-US" b="1" dirty="0" smtClean="0">
                <a:solidFill>
                  <a:srgbClr val="0000FF"/>
                </a:solidFill>
              </a:rPr>
              <a:t>什麼叫解脫</a:t>
            </a:r>
            <a:r>
              <a:rPr lang="zh-CHT" altLang="en-US" b="1" dirty="0">
                <a:solidFill>
                  <a:srgbClr val="0000FF"/>
                </a:solidFill>
              </a:rPr>
              <a:t>？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sz="40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解</a:t>
            </a:r>
            <a:r>
              <a:rPr lang="zh-CHT" altLang="en-US" sz="4000" dirty="0"/>
              <a:t>是解除，</a:t>
            </a:r>
            <a:r>
              <a:rPr lang="zh-CHT" altLang="en-US" sz="40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脫</a:t>
            </a:r>
            <a:r>
              <a:rPr lang="zh-CHT" altLang="en-US" sz="4000" dirty="0"/>
              <a:t>是開脫</a:t>
            </a:r>
            <a:r>
              <a:rPr lang="zh-CHT" altLang="en-US" sz="4000" dirty="0" smtClean="0"/>
              <a:t>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sz="4000" dirty="0" smtClean="0"/>
              <a:t>眾生</a:t>
            </a:r>
            <a:r>
              <a:rPr lang="zh-CHT" altLang="en-US" sz="4000" dirty="0"/>
              <a:t>在生死中，不得自在</a:t>
            </a:r>
            <a:r>
              <a:rPr lang="zh-CHT" altLang="en-US" sz="4000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sz="4000" dirty="0" smtClean="0"/>
              <a:t>如在</a:t>
            </a:r>
            <a:r>
              <a:rPr lang="zh-CHT" altLang="en-US" sz="4000" dirty="0"/>
              <a:t>羅網中被繫縛了一樣。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84040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凡夫與聖者的差異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60" y="1896516"/>
            <a:ext cx="86868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sz="4000" dirty="0">
                <a:effectLst/>
              </a:rPr>
              <a:t>凡夫與聖者，本來同樣的報</a:t>
            </a:r>
            <a:r>
              <a:rPr lang="zh-CHT" altLang="en-US" sz="4000" dirty="0" smtClean="0">
                <a:effectLst/>
              </a:rPr>
              <a:t>得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HT" sz="4000" dirty="0" smtClean="0">
                <a:effectLst/>
              </a:rPr>
              <a:t>『</a:t>
            </a:r>
            <a:r>
              <a:rPr lang="zh-CHT" altLang="en-US" sz="4000" dirty="0">
                <a:effectLst/>
              </a:rPr>
              <a:t>有識之身</a:t>
            </a:r>
            <a:r>
              <a:rPr lang="en-US" altLang="zh-CHT" sz="4000" dirty="0">
                <a:effectLst/>
              </a:rPr>
              <a:t>』</a:t>
            </a:r>
            <a:r>
              <a:rPr lang="zh-CHT" altLang="en-US" sz="4000" dirty="0">
                <a:effectLst/>
              </a:rPr>
              <a:t>。只因凡夫愚癡</a:t>
            </a:r>
            <a:r>
              <a:rPr lang="en-US" altLang="zh-CHT" sz="4000" dirty="0">
                <a:effectLst/>
              </a:rPr>
              <a:t>──</a:t>
            </a:r>
            <a:r>
              <a:rPr lang="zh-CHT" altLang="en-US" sz="4000" dirty="0">
                <a:effectLst/>
              </a:rPr>
              <a:t>以無明為主，這才繫縛在生死中，不得自在。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67971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凡夫與聖者的差異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60" y="1896516"/>
            <a:ext cx="8686800" cy="42338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聖人因修持而得淨智─</a:t>
            </a:r>
            <a:r>
              <a:rPr lang="en-US" sz="4000" dirty="0" smtClean="0"/>
              <a:t>─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以</a:t>
            </a:r>
            <a:r>
              <a:rPr lang="en-US" sz="4000" dirty="0"/>
              <a:t>般若為主</a:t>
            </a:r>
            <a:r>
              <a:rPr lang="en-US" sz="4000" dirty="0" smtClean="0"/>
              <a:t>，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這</a:t>
            </a:r>
            <a:r>
              <a:rPr lang="en-US" sz="4000" dirty="0"/>
              <a:t>才解脫生死的繫縛</a:t>
            </a:r>
            <a:r>
              <a:rPr lang="en-US" sz="4000" dirty="0" smtClean="0"/>
              <a:t>。</a:t>
            </a:r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83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81740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375226" cy="1143000"/>
          </a:xfrm>
        </p:spPr>
        <p:txBody>
          <a:bodyPr/>
          <a:lstStyle/>
          <a:p>
            <a:r>
              <a:rPr lang="zh-TW" altLang="en-US" dirty="0"/>
              <a:t>由修行能轉凡成聖的</a:t>
            </a:r>
            <a:r>
              <a:rPr lang="zh-TW" altLang="en-US" dirty="0" smtClean="0"/>
              <a:t>可能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760"/>
            <a:ext cx="8229600" cy="42338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HT" altLang="en-US" dirty="0"/>
              <a:t>有些人自作聰明，以凡夫的知見來衡量一切，覺得自己不是聖者，沒有淨智，沒有神通，人就不過如此，那裏會有聖者呢？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84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41764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375226" cy="1143000"/>
          </a:xfrm>
        </p:spPr>
        <p:txBody>
          <a:bodyPr/>
          <a:lstStyle/>
          <a:p>
            <a:r>
              <a:rPr lang="zh-TW" altLang="en-US" dirty="0"/>
              <a:t>由修行能轉凡成聖的</a:t>
            </a:r>
            <a:r>
              <a:rPr lang="zh-TW" altLang="en-US" dirty="0" smtClean="0"/>
              <a:t>可能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760"/>
            <a:ext cx="822960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用黏土做成的瓶子</a:t>
            </a:r>
            <a:r>
              <a:rPr 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沒有</a:t>
            </a:r>
            <a:r>
              <a:rPr lang="en-US" dirty="0"/>
              <a:t>經過火的鍛煉，遇水要化，風吹日晒會分裂破壞。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85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11541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375226" cy="1143000"/>
          </a:xfrm>
        </p:spPr>
        <p:txBody>
          <a:bodyPr/>
          <a:lstStyle/>
          <a:p>
            <a:r>
              <a:rPr lang="zh-TW" altLang="en-US" dirty="0"/>
              <a:t>由修行能轉凡成聖的</a:t>
            </a:r>
            <a:r>
              <a:rPr lang="zh-TW" altLang="en-US" dirty="0" smtClean="0"/>
              <a:t>可能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5176"/>
            <a:ext cx="5329591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如經過火的鍛煉，成為磁瓶，遇水不會化，風吹日晒也不會裂了。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86</a:t>
            </a:fld>
            <a:endParaRPr lang="en-US" altLang="zh-TW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026" y="2479675"/>
            <a:ext cx="3810000" cy="424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6718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375226" cy="1143000"/>
          </a:xfrm>
        </p:spPr>
        <p:txBody>
          <a:bodyPr/>
          <a:lstStyle/>
          <a:p>
            <a:r>
              <a:rPr lang="zh-TW" altLang="en-US" dirty="0"/>
              <a:t>由修行能轉凡成聖的</a:t>
            </a:r>
            <a:r>
              <a:rPr lang="zh-TW" altLang="en-US" dirty="0" smtClean="0"/>
              <a:t>可能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60" y="1896516"/>
            <a:ext cx="843668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世間粗事，經過鍛煉，還大大不同，何況自稱</a:t>
            </a:r>
            <a:r>
              <a:rPr lang="en-US" altLang="zh-CHT" dirty="0"/>
              <a:t>『</a:t>
            </a:r>
            <a:r>
              <a:rPr lang="zh-CHT" altLang="en-US" dirty="0"/>
              <a:t>萬物之靈</a:t>
            </a:r>
            <a:r>
              <a:rPr lang="en-US" altLang="zh-CHT" dirty="0"/>
              <a:t>』</a:t>
            </a:r>
            <a:r>
              <a:rPr lang="zh-CHT" altLang="en-US" dirty="0"/>
              <a:t>的人呢！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87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31585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375226" cy="1143000"/>
          </a:xfrm>
        </p:spPr>
        <p:txBody>
          <a:bodyPr/>
          <a:lstStyle/>
          <a:p>
            <a:r>
              <a:rPr lang="zh-TW" altLang="en-US" dirty="0"/>
              <a:t>由修行能轉凡成聖的</a:t>
            </a:r>
            <a:r>
              <a:rPr lang="zh-TW" altLang="en-US" dirty="0" smtClean="0"/>
              <a:t>可能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60" y="1896516"/>
            <a:ext cx="843668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難道依法修行</a:t>
            </a:r>
            <a:r>
              <a:rPr lang="zh-CHT" alt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經</a:t>
            </a:r>
            <a:r>
              <a:rPr lang="zh-CHT" altLang="en-US" dirty="0"/>
              <a:t>般若智火的熏煉</a:t>
            </a:r>
            <a:r>
              <a:rPr lang="zh-CHT" alt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還是凡夫那樣</a:t>
            </a:r>
            <a:r>
              <a:rPr lang="zh-CHT" altLang="en-US" dirty="0"/>
              <a:t>的嗎？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88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53037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375226" cy="1143000"/>
          </a:xfrm>
        </p:spPr>
        <p:txBody>
          <a:bodyPr/>
          <a:lstStyle/>
          <a:p>
            <a:r>
              <a:rPr lang="zh-TW" altLang="en-US" dirty="0"/>
              <a:t>由修行能轉凡成聖的</a:t>
            </a:r>
            <a:r>
              <a:rPr lang="zh-TW" altLang="en-US" dirty="0" smtClean="0"/>
              <a:t>可能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60" y="1896516"/>
            <a:ext cx="8436680" cy="42338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/>
              <a:t>凡夫與聖人的存在</a:t>
            </a:r>
            <a:r>
              <a:rPr lang="zh-CHT" alt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一定要從</a:t>
            </a:r>
            <a:r>
              <a:rPr lang="zh-CHT" altLang="en-US" dirty="0"/>
              <a:t>深切信解中</a:t>
            </a:r>
            <a:r>
              <a:rPr lang="zh-CHT" altLang="en-US" dirty="0" smtClean="0"/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HT" altLang="en-US" dirty="0" smtClean="0"/>
              <a:t>引發</a:t>
            </a:r>
            <a:r>
              <a:rPr lang="zh-CHT" altLang="en-US" dirty="0"/>
              <a:t>堅定的正見。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89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905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煩惱對於業之二種</a:t>
            </a:r>
            <a:r>
              <a:rPr lang="zh-TW" altLang="en-US" dirty="0"/>
              <a:t>力量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72" y="1911432"/>
            <a:ext cx="8181537" cy="4233863"/>
          </a:xfrm>
        </p:spPr>
        <p:txBody>
          <a:bodyPr/>
          <a:lstStyle/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dirty="0" smtClean="0"/>
              <a:t>「潤生」力</a:t>
            </a:r>
            <a:endParaRPr lang="en-AU" altLang="zh-TW" dirty="0" smtClean="0"/>
          </a:p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sz="3800" dirty="0"/>
              <a:t>業已經造了，成為眾生的業力</a:t>
            </a:r>
            <a:r>
              <a:rPr lang="zh-TW" altLang="en-US" sz="3800" dirty="0" smtClean="0"/>
              <a:t>。</a:t>
            </a:r>
            <a:endParaRPr lang="en-AU" altLang="zh-TW" sz="3800" dirty="0" smtClean="0"/>
          </a:p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sz="3800" dirty="0" smtClean="0"/>
              <a:t>但</a:t>
            </a:r>
            <a:r>
              <a:rPr lang="zh-TW" altLang="en-US" sz="3800" dirty="0"/>
              <a:t>必須再經煩惱的引發</a:t>
            </a:r>
            <a:r>
              <a:rPr lang="zh-TW" altLang="en-US" sz="3800" dirty="0" smtClean="0"/>
              <a:t>，</a:t>
            </a:r>
            <a:endParaRPr lang="en-AU" altLang="zh-TW" sz="3800" dirty="0" smtClean="0"/>
          </a:p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zh-TW" altLang="en-US" sz="3800" dirty="0" smtClean="0"/>
              <a:t>才會招感苦果。</a:t>
            </a:r>
            <a:endParaRPr lang="en-AU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0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538" y="2518499"/>
            <a:ext cx="7366000" cy="160410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4400" b="1" dirty="0" smtClean="0">
                <a:effectLst>
                  <a:glow rad="317500">
                    <a:srgbClr val="FFFF00">
                      <a:alpha val="75000"/>
                    </a:srgbClr>
                  </a:glow>
                </a:effectLst>
                <a:ea typeface="Gandhari Unicode" charset="0"/>
              </a:rPr>
              <a:t>Have a safe journey home</a:t>
            </a:r>
          </a:p>
          <a:p>
            <a:pPr algn="ctr">
              <a:buFont typeface="Arial" charset="0"/>
              <a:buNone/>
              <a:defRPr/>
            </a:pPr>
            <a:r>
              <a:rPr lang="en-US" sz="4400" b="1" dirty="0" smtClean="0">
                <a:effectLst>
                  <a:glow rad="317500">
                    <a:srgbClr val="FFFF00">
                      <a:alpha val="75000"/>
                    </a:srgbClr>
                  </a:glow>
                </a:effectLst>
                <a:ea typeface="Gandhari Unicode" charset="0"/>
              </a:rPr>
              <a:t>See you tomorrow!!!</a:t>
            </a:r>
            <a:endParaRPr lang="en-US" sz="4400" b="1" dirty="0">
              <a:effectLst>
                <a:glow rad="317500">
                  <a:srgbClr val="FFFF00">
                    <a:alpha val="75000"/>
                  </a:srgbClr>
                </a:glow>
              </a:effectLst>
              <a:ea typeface="Gandhari Unicode" charset="0"/>
            </a:endParaRPr>
          </a:p>
        </p:txBody>
      </p:sp>
      <p:sp>
        <p:nvSpPr>
          <p:cNvPr id="1249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350028-3531-4F4D-8A6F-BDFF05C11C3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90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6"/>
</p:tagLst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5960</TotalTime>
  <Words>2280</Words>
  <Application>Microsoft Macintosh PowerPoint</Application>
  <PresentationFormat>On-screen Show (4:3)</PresentationFormat>
  <Paragraphs>429</Paragraphs>
  <Slides>90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學佛者應有 的觀念及行持 </vt:lpstr>
      <vt:lpstr>業感生死由惑起 </vt:lpstr>
      <vt:lpstr>業感生死由惑起 </vt:lpstr>
      <vt:lpstr>業感生死由惑起 </vt:lpstr>
      <vt:lpstr>業感生死由惑起 </vt:lpstr>
      <vt:lpstr>業感生死由惑起 </vt:lpstr>
      <vt:lpstr>業感生死由惑起 </vt:lpstr>
      <vt:lpstr>煩惱對於業之二種力量</vt:lpstr>
      <vt:lpstr>煩惱對於業之二種力量</vt:lpstr>
      <vt:lpstr>煩惱對於業之二種力量</vt:lpstr>
      <vt:lpstr>煩惱對於業之二種力量</vt:lpstr>
      <vt:lpstr>煩惱對於業之二種力量</vt:lpstr>
      <vt:lpstr>業感生死由惑起 </vt:lpstr>
      <vt:lpstr>業感生死由惑起 </vt:lpstr>
      <vt:lpstr>Slide 15</vt:lpstr>
      <vt:lpstr>Slide 16</vt:lpstr>
      <vt:lpstr>Slide 17</vt:lpstr>
      <vt:lpstr>由業往後有 </vt:lpstr>
      <vt:lpstr>正見前生後世的重要 </vt:lpstr>
      <vt:lpstr>正見前生後世的重要 </vt:lpstr>
      <vt:lpstr>正見前生後世的重要 </vt:lpstr>
      <vt:lpstr>正見前生後世的重要 </vt:lpstr>
      <vt:lpstr>正見前生後世的重要 </vt:lpstr>
      <vt:lpstr>正見前生後世的重要 </vt:lpstr>
      <vt:lpstr>正見前生後世的重要 </vt:lpstr>
      <vt:lpstr>正見前生後世的重要 </vt:lpstr>
      <vt:lpstr>正見前生後世的重要 </vt:lpstr>
      <vt:lpstr>由業往後有</vt:lpstr>
      <vt:lpstr>由業往後有</vt:lpstr>
      <vt:lpstr>由業往後有</vt:lpstr>
      <vt:lpstr>由業往後有</vt:lpstr>
      <vt:lpstr>由業往後有（隨重）</vt:lpstr>
      <vt:lpstr>由業往後有（隨重）</vt:lpstr>
      <vt:lpstr>由業往後有（隨習）</vt:lpstr>
      <vt:lpstr>由業往後有（隨習）</vt:lpstr>
      <vt:lpstr>由業往後有（隨習）</vt:lpstr>
      <vt:lpstr>「隨習」的譬喻</vt:lpstr>
      <vt:lpstr>「隨習」的譬喻</vt:lpstr>
      <vt:lpstr>「隨習」的譬喻</vt:lpstr>
      <vt:lpstr>「隨習」的譬喻</vt:lpstr>
      <vt:lpstr>由業往後有（隨習）</vt:lpstr>
      <vt:lpstr>由業往後有（隨意念）</vt:lpstr>
      <vt:lpstr>由業往後有（隨意念）</vt:lpstr>
      <vt:lpstr>由業往後有（隨意念）</vt:lpstr>
      <vt:lpstr>由業往後有（隨意念）</vt:lpstr>
      <vt:lpstr>由業往後有</vt:lpstr>
      <vt:lpstr>由業往後有</vt:lpstr>
      <vt:lpstr>由業往後有</vt:lpstr>
      <vt:lpstr>由業往後有</vt:lpstr>
      <vt:lpstr>由業往後有</vt:lpstr>
      <vt:lpstr>由業往後有</vt:lpstr>
      <vt:lpstr>由業往後有</vt:lpstr>
      <vt:lpstr>由業往後有</vt:lpstr>
      <vt:lpstr>由業往後有</vt:lpstr>
      <vt:lpstr>由業往後有</vt:lpstr>
      <vt:lpstr>薪盡火相傳喻</vt:lpstr>
      <vt:lpstr>薪盡火相傳喻</vt:lpstr>
      <vt:lpstr>薪盡火相傳喻</vt:lpstr>
      <vt:lpstr>由業往後有</vt:lpstr>
      <vt:lpstr>由業往後有</vt:lpstr>
      <vt:lpstr>由業往後有</vt:lpstr>
      <vt:lpstr>由業往後有</vt:lpstr>
      <vt:lpstr>薪盡火相傳喻</vt:lpstr>
      <vt:lpstr>薪盡火相傳喻</vt:lpstr>
      <vt:lpstr>薪盡火相傳喻</vt:lpstr>
      <vt:lpstr>薪盡火相傳喻</vt:lpstr>
      <vt:lpstr>薪盡火相傳喻</vt:lpstr>
      <vt:lpstr>由業往後有</vt:lpstr>
      <vt:lpstr>由業往後有</vt:lpstr>
      <vt:lpstr>Slide 70</vt:lpstr>
      <vt:lpstr>正見有凡夫有聖者</vt:lpstr>
      <vt:lpstr>信解有凡有聖的重要性</vt:lpstr>
      <vt:lpstr>信解有凡有聖的重要性</vt:lpstr>
      <vt:lpstr>信解有凡有聖的重要性</vt:lpstr>
      <vt:lpstr>凡聖縛脫異， 深信勿疑惑 。</vt:lpstr>
      <vt:lpstr>信解有凡有聖的重要性</vt:lpstr>
      <vt:lpstr>信解有凡有聖的重要性</vt:lpstr>
      <vt:lpstr>聖者得解脫的意義</vt:lpstr>
      <vt:lpstr>聖者得解脫的意義</vt:lpstr>
      <vt:lpstr>聖者得解脫的意義</vt:lpstr>
      <vt:lpstr>聖者得解脫的意義</vt:lpstr>
      <vt:lpstr>凡夫與聖者的差異</vt:lpstr>
      <vt:lpstr>凡夫與聖者的差異</vt:lpstr>
      <vt:lpstr>由修行能轉凡成聖的可能</vt:lpstr>
      <vt:lpstr>由修行能轉凡成聖的可能</vt:lpstr>
      <vt:lpstr>由修行能轉凡成聖的可能</vt:lpstr>
      <vt:lpstr>由修行能轉凡成聖的可能</vt:lpstr>
      <vt:lpstr>由修行能轉凡成聖的可能</vt:lpstr>
      <vt:lpstr>由修行能轉凡成聖的可能</vt:lpstr>
      <vt:lpstr>Slide 90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Renjian Fojiao  人間佛教 </dc:title>
  <dc:creator>Yan Rong SHI</dc:creator>
  <cp:lastModifiedBy>Hungyi Yang</cp:lastModifiedBy>
  <cp:revision>586</cp:revision>
  <dcterms:created xsi:type="dcterms:W3CDTF">2015-08-19T02:48:09Z</dcterms:created>
  <dcterms:modified xsi:type="dcterms:W3CDTF">2015-08-19T02:48:50Z</dcterms:modified>
</cp:coreProperties>
</file>