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6" r:id="rId2"/>
    <p:sldId id="275" r:id="rId3"/>
    <p:sldId id="408" r:id="rId4"/>
    <p:sldId id="314" r:id="rId5"/>
    <p:sldId id="301" r:id="rId6"/>
    <p:sldId id="302" r:id="rId7"/>
    <p:sldId id="303" r:id="rId8"/>
    <p:sldId id="353" r:id="rId9"/>
    <p:sldId id="354" r:id="rId10"/>
    <p:sldId id="304" r:id="rId11"/>
    <p:sldId id="359" r:id="rId12"/>
    <p:sldId id="363" r:id="rId13"/>
    <p:sldId id="383" r:id="rId14"/>
    <p:sldId id="365" r:id="rId15"/>
    <p:sldId id="366" r:id="rId16"/>
    <p:sldId id="368" r:id="rId17"/>
    <p:sldId id="305" r:id="rId18"/>
    <p:sldId id="496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9" r:id="rId27"/>
    <p:sldId id="378" r:id="rId28"/>
    <p:sldId id="380" r:id="rId29"/>
    <p:sldId id="381" r:id="rId30"/>
    <p:sldId id="382" r:id="rId31"/>
    <p:sldId id="384" r:id="rId32"/>
    <p:sldId id="385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411" r:id="rId44"/>
    <p:sldId id="386" r:id="rId45"/>
    <p:sldId id="398" r:id="rId46"/>
    <p:sldId id="399" r:id="rId47"/>
    <p:sldId id="400" r:id="rId48"/>
    <p:sldId id="401" r:id="rId49"/>
    <p:sldId id="402" r:id="rId50"/>
    <p:sldId id="403" r:id="rId51"/>
    <p:sldId id="412" r:id="rId52"/>
    <p:sldId id="516" r:id="rId53"/>
    <p:sldId id="413" r:id="rId54"/>
    <p:sldId id="517" r:id="rId55"/>
    <p:sldId id="415" r:id="rId56"/>
    <p:sldId id="417" r:id="rId57"/>
    <p:sldId id="418" r:id="rId58"/>
    <p:sldId id="419" r:id="rId59"/>
    <p:sldId id="420" r:id="rId60"/>
    <p:sldId id="421" r:id="rId61"/>
    <p:sldId id="422" r:id="rId62"/>
    <p:sldId id="426" r:id="rId63"/>
    <p:sldId id="423" r:id="rId64"/>
    <p:sldId id="424" r:id="rId65"/>
    <p:sldId id="425" r:id="rId66"/>
    <p:sldId id="427" r:id="rId67"/>
    <p:sldId id="428" r:id="rId68"/>
    <p:sldId id="429" r:id="rId69"/>
    <p:sldId id="430" r:id="rId70"/>
    <p:sldId id="431" r:id="rId71"/>
    <p:sldId id="432" r:id="rId72"/>
    <p:sldId id="433" r:id="rId73"/>
    <p:sldId id="434" r:id="rId74"/>
    <p:sldId id="435" r:id="rId75"/>
    <p:sldId id="436" r:id="rId76"/>
    <p:sldId id="437" r:id="rId77"/>
    <p:sldId id="438" r:id="rId78"/>
    <p:sldId id="439" r:id="rId79"/>
    <p:sldId id="494" r:id="rId80"/>
    <p:sldId id="300" r:id="rId8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1"/>
    <a:srgbClr val="9BB1F0"/>
    <a:srgbClr val="F5E728"/>
    <a:srgbClr val="FFD20C"/>
    <a:srgbClr val="FCFCFC"/>
    <a:srgbClr val="A1D971"/>
    <a:srgbClr val="BDEB60"/>
    <a:srgbClr val="606060"/>
    <a:srgbClr val="D8E687"/>
    <a:srgbClr val="74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6" autoAdjust="0"/>
    <p:restoredTop sz="90672" autoAdjust="0"/>
  </p:normalViewPr>
  <p:slideViewPr>
    <p:cSldViewPr snapToGrid="0" snapToObjects="1">
      <p:cViewPr varScale="1">
        <p:scale>
          <a:sx n="68" d="100"/>
          <a:sy n="68" d="100"/>
        </p:scale>
        <p:origin x="-14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20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notesMaster" Target="notesMasters/notesMaster1.xml"/><Relationship Id="rId83" Type="http://schemas.openxmlformats.org/officeDocument/2006/relationships/handoutMaster" Target="handoutMasters/handoutMaster1.xml"/><Relationship Id="rId84" Type="http://schemas.openxmlformats.org/officeDocument/2006/relationships/printerSettings" Target="printerSettings/printerSettings1.bin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33F722-5AD6-BF41-8E9E-0D47478E9CE7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438CC2-590E-FE42-B4D0-2D2D10193E0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 lIns="0" rIns="0" anchor="ctr" anchorCtr="0"/>
        <a:lstStyle/>
        <a:p>
          <a:pPr marL="0" indent="0">
            <a:tabLst/>
          </a:pPr>
          <a:r>
            <a:rPr lang="zh-TW" altLang="zh-TW" dirty="0" smtClean="0">
              <a:latin typeface="华文楷体"/>
              <a:ea typeface="华文楷体"/>
              <a:cs typeface="华文楷体"/>
            </a:rPr>
            <a:t>觀察思惟生命的</a:t>
          </a:r>
          <a:r>
            <a:rPr lang="zh-TW" altLang="en-US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TW" dirty="0" smtClean="0">
              <a:latin typeface="华文楷体"/>
              <a:ea typeface="华文楷体"/>
              <a:cs typeface="华文楷体"/>
            </a:rPr>
            <a:t>    </a:t>
          </a:r>
          <a:r>
            <a:rPr lang="zh-TW" altLang="zh-TW" dirty="0" smtClean="0">
              <a:latin typeface="华文楷体"/>
              <a:ea typeface="华文楷体"/>
              <a:cs typeface="华文楷体"/>
            </a:rPr>
            <a:t>真實情況</a:t>
          </a:r>
          <a:endParaRPr lang="en-US" dirty="0">
            <a:latin typeface="华文楷体"/>
            <a:ea typeface="华文楷体"/>
            <a:cs typeface="华文楷体"/>
          </a:endParaRPr>
        </a:p>
      </dgm:t>
    </dgm:pt>
    <dgm:pt modelId="{DECCA727-20F1-E747-9DAE-2E30B17F6D70}" type="parTrans" cxnId="{C86A3A88-1E69-0D49-B69B-2F3C9CEE377C}">
      <dgm:prSet/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FABEBB7F-B06F-7342-B1F9-5B1613DECC2B}" type="sibTrans" cxnId="{C86A3A88-1E69-0D49-B69B-2F3C9CEE377C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E5612D13-B53B-2A43-B8E3-C123D9C28317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zh-TW" dirty="0" smtClean="0">
              <a:latin typeface="华文楷体"/>
              <a:ea typeface="华文楷体"/>
              <a:cs typeface="华文楷体"/>
            </a:rPr>
            <a:t>圓滿和諧的人生</a:t>
          </a:r>
          <a:r>
            <a:rPr lang="zh-TW" altLang="en-US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TW" dirty="0" smtClean="0">
              <a:latin typeface="华文楷体"/>
              <a:ea typeface="华文楷体"/>
              <a:cs typeface="华文楷体"/>
            </a:rPr>
            <a:t> </a:t>
          </a:r>
          <a:r>
            <a:rPr lang="zh-TW" altLang="zh-TW" dirty="0" smtClean="0">
              <a:latin typeface="华文楷体"/>
              <a:ea typeface="华文楷体"/>
              <a:cs typeface="华文楷体"/>
            </a:rPr>
            <a:t>是大家的期望</a:t>
          </a:r>
          <a:endParaRPr lang="en-US" dirty="0">
            <a:latin typeface="华文楷体"/>
            <a:ea typeface="华文楷体"/>
            <a:cs typeface="华文楷体"/>
          </a:endParaRPr>
        </a:p>
      </dgm:t>
    </dgm:pt>
    <dgm:pt modelId="{9FB0751C-029C-8C41-9BD4-E3912D233F92}" type="parTrans" cxnId="{B62FE9D2-7209-F242-98DB-4AEF9CD6709C}">
      <dgm:prSet/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3F6FF95B-23DA-1D4A-BB5A-9B161FB15212}" type="sibTrans" cxnId="{B62FE9D2-7209-F242-98DB-4AEF9CD6709C}">
      <dgm:prSet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19427DE5-147C-2B4C-B82A-0B1CBB5E6A76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zh-TW" dirty="0" smtClean="0">
              <a:latin typeface="华文楷体"/>
              <a:ea typeface="华文楷体"/>
              <a:cs typeface="华文楷体"/>
            </a:rPr>
            <a:t>佛法能實現清淨的世界</a:t>
          </a:r>
          <a:endParaRPr lang="en-US" dirty="0">
            <a:latin typeface="华文楷体"/>
            <a:ea typeface="华文楷体"/>
            <a:cs typeface="华文楷体"/>
          </a:endParaRPr>
        </a:p>
      </dgm:t>
    </dgm:pt>
    <dgm:pt modelId="{9EAD0B46-C5E6-4943-8916-BA6408A82A4B}" type="parTrans" cxnId="{D32D01F8-4706-8D47-9830-F395BE73E7CB}">
      <dgm:prSet/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39CB2933-202F-DD43-A5C0-FCDD98530968}" type="sibTrans" cxnId="{D32D01F8-4706-8D47-9830-F395BE73E7CB}">
      <dgm:prSet/>
      <dgm:spPr/>
      <dgm:t>
        <a:bodyPr/>
        <a:lstStyle/>
        <a:p>
          <a:endParaRPr lang="en-US">
            <a:latin typeface="华文楷体"/>
            <a:ea typeface="华文楷体"/>
            <a:cs typeface="华文楷体"/>
          </a:endParaRPr>
        </a:p>
      </dgm:t>
    </dgm:pt>
    <dgm:pt modelId="{33B675AA-DC67-3644-866D-90F2466D93E1}" type="pres">
      <dgm:prSet presAssocID="{3133F722-5AD6-BF41-8E9E-0D47478E9CE7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76A498-397D-DA48-8806-DA14ECE905BC}" type="pres">
      <dgm:prSet presAssocID="{3133F722-5AD6-BF41-8E9E-0D47478E9CE7}" presName="dummyMaxCanvas" presStyleCnt="0">
        <dgm:presLayoutVars/>
      </dgm:prSet>
      <dgm:spPr/>
    </dgm:pt>
    <dgm:pt modelId="{DB7C15E9-4C01-1248-AF41-0805E0CD54AD}" type="pres">
      <dgm:prSet presAssocID="{3133F722-5AD6-BF41-8E9E-0D47478E9CE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0277A-4F7C-3348-94E4-2C2745DC9C91}" type="pres">
      <dgm:prSet presAssocID="{3133F722-5AD6-BF41-8E9E-0D47478E9CE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019BF-49EB-764F-82AE-55C6678B2DF5}" type="pres">
      <dgm:prSet presAssocID="{3133F722-5AD6-BF41-8E9E-0D47478E9CE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3F75D-5F37-AC40-B087-9D9F79282BAF}" type="pres">
      <dgm:prSet presAssocID="{3133F722-5AD6-BF41-8E9E-0D47478E9CE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F78BC-5D19-6141-9675-E806844C5CF9}" type="pres">
      <dgm:prSet presAssocID="{3133F722-5AD6-BF41-8E9E-0D47478E9CE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4FD7E-9FCF-2E42-ADA8-37A6203AFCD0}" type="pres">
      <dgm:prSet presAssocID="{3133F722-5AD6-BF41-8E9E-0D47478E9CE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4BEFE-0307-3D46-865E-6ED04BAA429A}" type="pres">
      <dgm:prSet presAssocID="{3133F722-5AD6-BF41-8E9E-0D47478E9CE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FF0249-A967-1E4F-8902-28039DF46CFC}" type="pres">
      <dgm:prSet presAssocID="{3133F722-5AD6-BF41-8E9E-0D47478E9CE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03F2AE-8740-8644-A50E-0D98BD6FEE6F}" type="presOf" srcId="{3133F722-5AD6-BF41-8E9E-0D47478E9CE7}" destId="{33B675AA-DC67-3644-866D-90F2466D93E1}" srcOrd="0" destOrd="0" presId="urn:microsoft.com/office/officeart/2005/8/layout/vProcess5"/>
    <dgm:cxn modelId="{C2F0A2B5-63C9-EA40-B952-760E1E202420}" type="presOf" srcId="{19427DE5-147C-2B4C-B82A-0B1CBB5E6A76}" destId="{F54019BF-49EB-764F-82AE-55C6678B2DF5}" srcOrd="0" destOrd="0" presId="urn:microsoft.com/office/officeart/2005/8/layout/vProcess5"/>
    <dgm:cxn modelId="{C86A3A88-1E69-0D49-B69B-2F3C9CEE377C}" srcId="{3133F722-5AD6-BF41-8E9E-0D47478E9CE7}" destId="{E1438CC2-590E-FE42-B4D0-2D2D10193E0A}" srcOrd="0" destOrd="0" parTransId="{DECCA727-20F1-E747-9DAE-2E30B17F6D70}" sibTransId="{FABEBB7F-B06F-7342-B1F9-5B1613DECC2B}"/>
    <dgm:cxn modelId="{B62FE9D2-7209-F242-98DB-4AEF9CD6709C}" srcId="{3133F722-5AD6-BF41-8E9E-0D47478E9CE7}" destId="{E5612D13-B53B-2A43-B8E3-C123D9C28317}" srcOrd="1" destOrd="0" parTransId="{9FB0751C-029C-8C41-9BD4-E3912D233F92}" sibTransId="{3F6FF95B-23DA-1D4A-BB5A-9B161FB15212}"/>
    <dgm:cxn modelId="{90E6D6BC-D703-1545-A884-2743BFC6C0BE}" type="presOf" srcId="{E1438CC2-590E-FE42-B4D0-2D2D10193E0A}" destId="{32D4FD7E-9FCF-2E42-ADA8-37A6203AFCD0}" srcOrd="1" destOrd="0" presId="urn:microsoft.com/office/officeart/2005/8/layout/vProcess5"/>
    <dgm:cxn modelId="{5744FD9E-0C07-2A49-9ED2-B9034C019BBD}" type="presOf" srcId="{E1438CC2-590E-FE42-B4D0-2D2D10193E0A}" destId="{DB7C15E9-4C01-1248-AF41-0805E0CD54AD}" srcOrd="0" destOrd="0" presId="urn:microsoft.com/office/officeart/2005/8/layout/vProcess5"/>
    <dgm:cxn modelId="{9D5B5ECE-7F4C-9F4A-8A0C-CBB5BF871522}" type="presOf" srcId="{FABEBB7F-B06F-7342-B1F9-5B1613DECC2B}" destId="{1703F75D-5F37-AC40-B087-9D9F79282BAF}" srcOrd="0" destOrd="0" presId="urn:microsoft.com/office/officeart/2005/8/layout/vProcess5"/>
    <dgm:cxn modelId="{6FDF16C1-986A-FF41-94C8-EBE035D575E6}" type="presOf" srcId="{3F6FF95B-23DA-1D4A-BB5A-9B161FB15212}" destId="{F81F78BC-5D19-6141-9675-E806844C5CF9}" srcOrd="0" destOrd="0" presId="urn:microsoft.com/office/officeart/2005/8/layout/vProcess5"/>
    <dgm:cxn modelId="{791F67B5-CAEB-5241-9DFF-923F5391FB74}" type="presOf" srcId="{E5612D13-B53B-2A43-B8E3-C123D9C28317}" destId="{8C60277A-4F7C-3348-94E4-2C2745DC9C91}" srcOrd="0" destOrd="0" presId="urn:microsoft.com/office/officeart/2005/8/layout/vProcess5"/>
    <dgm:cxn modelId="{D32D01F8-4706-8D47-9830-F395BE73E7CB}" srcId="{3133F722-5AD6-BF41-8E9E-0D47478E9CE7}" destId="{19427DE5-147C-2B4C-B82A-0B1CBB5E6A76}" srcOrd="2" destOrd="0" parTransId="{9EAD0B46-C5E6-4943-8916-BA6408A82A4B}" sibTransId="{39CB2933-202F-DD43-A5C0-FCDD98530968}"/>
    <dgm:cxn modelId="{A598EC13-B78C-6B4F-B78D-87D6C1DEFEEE}" type="presOf" srcId="{E5612D13-B53B-2A43-B8E3-C123D9C28317}" destId="{C0A4BEFE-0307-3D46-865E-6ED04BAA429A}" srcOrd="1" destOrd="0" presId="urn:microsoft.com/office/officeart/2005/8/layout/vProcess5"/>
    <dgm:cxn modelId="{DAB046C5-FB69-8C48-866E-B29C13503783}" type="presOf" srcId="{19427DE5-147C-2B4C-B82A-0B1CBB5E6A76}" destId="{AEFF0249-A967-1E4F-8902-28039DF46CFC}" srcOrd="1" destOrd="0" presId="urn:microsoft.com/office/officeart/2005/8/layout/vProcess5"/>
    <dgm:cxn modelId="{6045550E-ED2E-5341-BA0B-E56B506324D0}" type="presParOf" srcId="{33B675AA-DC67-3644-866D-90F2466D93E1}" destId="{C076A498-397D-DA48-8806-DA14ECE905BC}" srcOrd="0" destOrd="0" presId="urn:microsoft.com/office/officeart/2005/8/layout/vProcess5"/>
    <dgm:cxn modelId="{F98C6426-D28C-5642-934F-AD23636F21AF}" type="presParOf" srcId="{33B675AA-DC67-3644-866D-90F2466D93E1}" destId="{DB7C15E9-4C01-1248-AF41-0805E0CD54AD}" srcOrd="1" destOrd="0" presId="urn:microsoft.com/office/officeart/2005/8/layout/vProcess5"/>
    <dgm:cxn modelId="{718B3976-6672-DA44-A9CD-235F97A6B9D5}" type="presParOf" srcId="{33B675AA-DC67-3644-866D-90F2466D93E1}" destId="{8C60277A-4F7C-3348-94E4-2C2745DC9C91}" srcOrd="2" destOrd="0" presId="urn:microsoft.com/office/officeart/2005/8/layout/vProcess5"/>
    <dgm:cxn modelId="{53CFE2C5-43C4-2D40-B768-51A41B1F7403}" type="presParOf" srcId="{33B675AA-DC67-3644-866D-90F2466D93E1}" destId="{F54019BF-49EB-764F-82AE-55C6678B2DF5}" srcOrd="3" destOrd="0" presId="urn:microsoft.com/office/officeart/2005/8/layout/vProcess5"/>
    <dgm:cxn modelId="{BCEEC763-2934-8046-912F-227D0EDCCE7E}" type="presParOf" srcId="{33B675AA-DC67-3644-866D-90F2466D93E1}" destId="{1703F75D-5F37-AC40-B087-9D9F79282BAF}" srcOrd="4" destOrd="0" presId="urn:microsoft.com/office/officeart/2005/8/layout/vProcess5"/>
    <dgm:cxn modelId="{05A5BBF3-5311-144F-9902-533CE41A2727}" type="presParOf" srcId="{33B675AA-DC67-3644-866D-90F2466D93E1}" destId="{F81F78BC-5D19-6141-9675-E806844C5CF9}" srcOrd="5" destOrd="0" presId="urn:microsoft.com/office/officeart/2005/8/layout/vProcess5"/>
    <dgm:cxn modelId="{CF89310F-901C-CA48-ABF4-06B99FC1A71A}" type="presParOf" srcId="{33B675AA-DC67-3644-866D-90F2466D93E1}" destId="{32D4FD7E-9FCF-2E42-ADA8-37A6203AFCD0}" srcOrd="6" destOrd="0" presId="urn:microsoft.com/office/officeart/2005/8/layout/vProcess5"/>
    <dgm:cxn modelId="{7D0447C0-E7EF-1442-A269-221621F4341A}" type="presParOf" srcId="{33B675AA-DC67-3644-866D-90F2466D93E1}" destId="{C0A4BEFE-0307-3D46-865E-6ED04BAA429A}" srcOrd="7" destOrd="0" presId="urn:microsoft.com/office/officeart/2005/8/layout/vProcess5"/>
    <dgm:cxn modelId="{DD366ABF-C822-D24F-8A7C-79E0080A552F}" type="presParOf" srcId="{33B675AA-DC67-3644-866D-90F2466D93E1}" destId="{AEFF0249-A967-1E4F-8902-28039DF46CF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56D371-F49D-1847-8F07-69963D44E41C}" type="doc">
      <dgm:prSet loTypeId="urn:microsoft.com/office/officeart/2005/8/layout/hierarchy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8B87DC-1C4F-A948-9923-CD7ABE3033CC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5E728"/>
        </a:solidFill>
      </dgm:spPr>
      <dgm:t>
        <a:bodyPr/>
        <a:lstStyle/>
        <a:p>
          <a:r>
            <a:rPr lang="zh-TW" altLang="en-US" sz="5000" b="1" dirty="0" smtClean="0">
              <a:solidFill>
                <a:srgbClr val="000000"/>
              </a:solidFill>
            </a:rPr>
            <a:t>業</a:t>
          </a:r>
          <a:endParaRPr lang="en-US" sz="5000" b="1" dirty="0">
            <a:solidFill>
              <a:srgbClr val="000000"/>
            </a:solidFill>
          </a:endParaRPr>
        </a:p>
      </dgm:t>
    </dgm:pt>
    <dgm:pt modelId="{BED315FA-78BE-6D41-A698-B1B9E884FE36}" type="parTrans" cxnId="{8FF7A1F9-5E76-CD48-A97D-5AB3CA087F3F}">
      <dgm:prSet/>
      <dgm:spPr/>
      <dgm:t>
        <a:bodyPr/>
        <a:lstStyle/>
        <a:p>
          <a:endParaRPr lang="en-US"/>
        </a:p>
      </dgm:t>
    </dgm:pt>
    <dgm:pt modelId="{402B86E8-0C3C-AD4F-846D-F5AC7BFFF1FC}" type="sibTrans" cxnId="{8FF7A1F9-5E76-CD48-A97D-5AB3CA087F3F}">
      <dgm:prSet/>
      <dgm:spPr/>
      <dgm:t>
        <a:bodyPr/>
        <a:lstStyle/>
        <a:p>
          <a:endParaRPr lang="en-US"/>
        </a:p>
      </dgm:t>
    </dgm:pt>
    <dgm:pt modelId="{33C92EE7-EC07-334C-90FD-319A6C87BA41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zh-TW" altLang="en-US" dirty="0" smtClean="0">
              <a:solidFill>
                <a:srgbClr val="000000"/>
              </a:solidFill>
            </a:rPr>
            <a:t>決定</a:t>
          </a:r>
          <a:endParaRPr lang="en-US" dirty="0">
            <a:solidFill>
              <a:srgbClr val="000000"/>
            </a:solidFill>
          </a:endParaRPr>
        </a:p>
      </dgm:t>
    </dgm:pt>
    <dgm:pt modelId="{EE0375C2-B162-A340-B37B-5001DA942F80}" type="parTrans" cxnId="{1C05D086-0EB8-5742-BFAD-BD4F934AC455}">
      <dgm:prSet/>
      <dgm:spPr>
        <a:ln w="76200" cmpd="sng"/>
      </dgm:spPr>
      <dgm:t>
        <a:bodyPr/>
        <a:lstStyle/>
        <a:p>
          <a:endParaRPr lang="en-US"/>
        </a:p>
      </dgm:t>
    </dgm:pt>
    <dgm:pt modelId="{7D5C2D26-5711-4247-9347-D88FC38FD51E}" type="sibTrans" cxnId="{1C05D086-0EB8-5742-BFAD-BD4F934AC455}">
      <dgm:prSet/>
      <dgm:spPr/>
      <dgm:t>
        <a:bodyPr/>
        <a:lstStyle/>
        <a:p>
          <a:endParaRPr lang="en-US"/>
        </a:p>
      </dgm:t>
    </dgm:pt>
    <dgm:pt modelId="{1BC590D6-1647-A948-83E7-54F896133D35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>
              <a:solidFill>
                <a:srgbClr val="F4E7ED"/>
              </a:solidFill>
            </a:rPr>
            <a:t>決定</a:t>
          </a:r>
          <a:endParaRPr lang="en-US" dirty="0">
            <a:solidFill>
              <a:srgbClr val="F4E7ED"/>
            </a:solidFill>
          </a:endParaRPr>
        </a:p>
      </dgm:t>
    </dgm:pt>
    <dgm:pt modelId="{53995AAE-D6C9-C942-B600-ACE174E5F601}" type="parTrans" cxnId="{2197F578-E721-144E-9095-23E7D068F913}">
      <dgm:prSet/>
      <dgm:spPr>
        <a:ln w="76200" cmpd="sng"/>
      </dgm:spPr>
      <dgm:t>
        <a:bodyPr/>
        <a:lstStyle/>
        <a:p>
          <a:endParaRPr lang="en-US"/>
        </a:p>
      </dgm:t>
    </dgm:pt>
    <dgm:pt modelId="{00DAEA7B-EAEF-F14E-803F-90B07CE851CC}" type="sibTrans" cxnId="{2197F578-E721-144E-9095-23E7D068F913}">
      <dgm:prSet/>
      <dgm:spPr/>
      <dgm:t>
        <a:bodyPr/>
        <a:lstStyle/>
        <a:p>
          <a:endParaRPr lang="en-US"/>
        </a:p>
      </dgm:t>
    </dgm:pt>
    <dgm:pt modelId="{01527A21-52C8-E448-87FB-D75EFF339DBF}">
      <dgm:prSet phldrT="[Text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zh-TW" altLang="en-US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不決定</a:t>
          </a:r>
          <a:endParaRPr lang="en-US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605EDC6-6FD7-6F4D-A42B-A9C7A07DA9DE}" type="parTrans" cxnId="{EC4A7C28-7824-554E-89AF-A589D7413DC7}">
      <dgm:prSet/>
      <dgm:spPr>
        <a:ln w="76200" cmpd="sng"/>
      </dgm:spPr>
      <dgm:t>
        <a:bodyPr/>
        <a:lstStyle/>
        <a:p>
          <a:endParaRPr lang="en-US"/>
        </a:p>
      </dgm:t>
    </dgm:pt>
    <dgm:pt modelId="{C0A61F75-D3E2-0740-8091-518B23DCA160}" type="sibTrans" cxnId="{EC4A7C28-7824-554E-89AF-A589D7413DC7}">
      <dgm:prSet/>
      <dgm:spPr/>
      <dgm:t>
        <a:bodyPr/>
        <a:lstStyle/>
        <a:p>
          <a:endParaRPr lang="en-US"/>
        </a:p>
      </dgm:t>
    </dgm:pt>
    <dgm:pt modelId="{9FFD72CA-9066-A645-B81B-C5E798CFA1C7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/>
            <a:t>不決定</a:t>
          </a:r>
          <a:endParaRPr lang="en-US" dirty="0"/>
        </a:p>
      </dgm:t>
    </dgm:pt>
    <dgm:pt modelId="{A639C001-32B2-C44E-B0BA-F2E64AA249E4}" type="parTrans" cxnId="{1B4A1F45-6826-D547-9642-D9B89BF6B9D4}">
      <dgm:prSet/>
      <dgm:spPr>
        <a:ln w="76200" cmpd="sng"/>
      </dgm:spPr>
      <dgm:t>
        <a:bodyPr/>
        <a:lstStyle/>
        <a:p>
          <a:endParaRPr lang="en-US"/>
        </a:p>
      </dgm:t>
    </dgm:pt>
    <dgm:pt modelId="{5D926EF4-218C-2046-81D4-728702AB3D1C}" type="sibTrans" cxnId="{1B4A1F45-6826-D547-9642-D9B89BF6B9D4}">
      <dgm:prSet/>
      <dgm:spPr/>
      <dgm:t>
        <a:bodyPr/>
        <a:lstStyle/>
        <a:p>
          <a:endParaRPr lang="en-US"/>
        </a:p>
      </dgm:t>
    </dgm:pt>
    <dgm:pt modelId="{CE645972-2BF0-C04B-8802-1BA170D1CAA0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zh-TW" altLang="en-US" dirty="0" smtClean="0">
              <a:solidFill>
                <a:srgbClr val="000000"/>
              </a:solidFill>
            </a:rPr>
            <a:t>決定</a:t>
          </a:r>
        </a:p>
      </dgm:t>
    </dgm:pt>
    <dgm:pt modelId="{E9FFCFF8-8C0E-8944-A070-F186F891971A}" type="parTrans" cxnId="{BA1C03F1-0584-014E-AB20-061B8A9EE871}">
      <dgm:prSet/>
      <dgm:spPr>
        <a:ln w="76200" cmpd="sng"/>
      </dgm:spPr>
      <dgm:t>
        <a:bodyPr/>
        <a:lstStyle/>
        <a:p>
          <a:endParaRPr lang="en-US"/>
        </a:p>
      </dgm:t>
    </dgm:pt>
    <dgm:pt modelId="{4F7A76EC-353B-584D-B716-36ABD83202E5}" type="sibTrans" cxnId="{BA1C03F1-0584-014E-AB20-061B8A9EE871}">
      <dgm:prSet/>
      <dgm:spPr/>
      <dgm:t>
        <a:bodyPr/>
        <a:lstStyle/>
        <a:p>
          <a:endParaRPr lang="en-US"/>
        </a:p>
      </dgm:t>
    </dgm:pt>
    <dgm:pt modelId="{DD22A7F5-40B6-CF4B-B647-CB05AF804C8D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  <a:effectLst/>
            </a:rPr>
            <a:t>時</a:t>
          </a:r>
          <a:endParaRPr lang="en-US" b="1" dirty="0">
            <a:solidFill>
              <a:schemeClr val="tx1"/>
            </a:solidFill>
            <a:effectLst/>
          </a:endParaRPr>
        </a:p>
      </dgm:t>
    </dgm:pt>
    <dgm:pt modelId="{79F38918-B6D6-BF4B-BAC1-48717B9AEAAD}" type="parTrans" cxnId="{4BCDE0AB-5D8C-F140-B8B7-C52C43541266}">
      <dgm:prSet/>
      <dgm:spPr/>
      <dgm:t>
        <a:bodyPr/>
        <a:lstStyle/>
        <a:p>
          <a:endParaRPr lang="en-US"/>
        </a:p>
      </dgm:t>
    </dgm:pt>
    <dgm:pt modelId="{7EC8B67B-5BA9-384A-B750-9328B9D5ED73}" type="sibTrans" cxnId="{4BCDE0AB-5D8C-F140-B8B7-C52C43541266}">
      <dgm:prSet/>
      <dgm:spPr/>
      <dgm:t>
        <a:bodyPr/>
        <a:lstStyle/>
        <a:p>
          <a:endParaRPr lang="en-US"/>
        </a:p>
      </dgm:t>
    </dgm:pt>
    <dgm:pt modelId="{C4AFF45D-D39B-0548-94E5-E198A48D0D23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b="1" dirty="0" smtClean="0"/>
            <a:t>報</a:t>
          </a:r>
          <a:endParaRPr lang="en-US" b="1" dirty="0"/>
        </a:p>
      </dgm:t>
    </dgm:pt>
    <dgm:pt modelId="{35DB2F0C-F3A5-9E43-AB9F-72ADF03513D9}" type="parTrans" cxnId="{5BE25574-97A4-A847-B12F-46DCD3EBF4A5}">
      <dgm:prSet/>
      <dgm:spPr/>
      <dgm:t>
        <a:bodyPr/>
        <a:lstStyle/>
        <a:p>
          <a:endParaRPr lang="en-US"/>
        </a:p>
      </dgm:t>
    </dgm:pt>
    <dgm:pt modelId="{3F2302EB-58FB-2449-BCC1-A4CA6F869047}" type="sibTrans" cxnId="{5BE25574-97A4-A847-B12F-46DCD3EBF4A5}">
      <dgm:prSet/>
      <dgm:spPr/>
      <dgm:t>
        <a:bodyPr/>
        <a:lstStyle/>
        <a:p>
          <a:endParaRPr lang="en-US"/>
        </a:p>
      </dgm:t>
    </dgm:pt>
    <dgm:pt modelId="{C0FF0EE6-F808-7040-BFE1-82DB9D2F8E4D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dirty="0" smtClean="0"/>
            <a:t>不決定</a:t>
          </a:r>
        </a:p>
      </dgm:t>
    </dgm:pt>
    <dgm:pt modelId="{280FDD1C-DC1B-AC48-BC3B-AE2CD3E41503}" type="parTrans" cxnId="{D42E17CE-08CF-CF44-8628-51B5905E13BA}">
      <dgm:prSet/>
      <dgm:spPr>
        <a:ln w="76200" cmpd="sng"/>
      </dgm:spPr>
      <dgm:t>
        <a:bodyPr/>
        <a:lstStyle/>
        <a:p>
          <a:endParaRPr lang="en-US"/>
        </a:p>
      </dgm:t>
    </dgm:pt>
    <dgm:pt modelId="{B53886B5-45BD-5A4E-8BAE-A8DF34A66CAD}" type="sibTrans" cxnId="{D42E17CE-08CF-CF44-8628-51B5905E13BA}">
      <dgm:prSet/>
      <dgm:spPr/>
      <dgm:t>
        <a:bodyPr/>
        <a:lstStyle/>
        <a:p>
          <a:endParaRPr lang="en-US"/>
        </a:p>
      </dgm:t>
    </dgm:pt>
    <dgm:pt modelId="{203770DF-ABF8-B349-9962-4F30D7200774}" type="pres">
      <dgm:prSet presAssocID="{8E56D371-F49D-1847-8F07-69963D44E41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49C262-C9A6-0A40-A2D0-F28B11C3ACA8}" type="pres">
      <dgm:prSet presAssocID="{8E56D371-F49D-1847-8F07-69963D44E41C}" presName="hierFlow" presStyleCnt="0"/>
      <dgm:spPr/>
    </dgm:pt>
    <dgm:pt modelId="{2E8630C2-6ABB-B940-8A7D-A9C497B2B2D5}" type="pres">
      <dgm:prSet presAssocID="{8E56D371-F49D-1847-8F07-69963D44E41C}" presName="firstBuf" presStyleCnt="0"/>
      <dgm:spPr/>
    </dgm:pt>
    <dgm:pt modelId="{FA2CE22E-7B59-3A41-8F90-26BA9C322DD2}" type="pres">
      <dgm:prSet presAssocID="{8E56D371-F49D-1847-8F07-69963D44E41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F2DBD43-0A82-7C47-A8F4-6C568DC142A6}" type="pres">
      <dgm:prSet presAssocID="{A78B87DC-1C4F-A948-9923-CD7ABE3033CC}" presName="Name17" presStyleCnt="0"/>
      <dgm:spPr/>
    </dgm:pt>
    <dgm:pt modelId="{93E4AAEB-BDA1-6646-9CA1-BDF94AF368D9}" type="pres">
      <dgm:prSet presAssocID="{A78B87DC-1C4F-A948-9923-CD7ABE3033CC}" presName="level1Shape" presStyleLbl="node0" presStyleIdx="0" presStyleCnt="1" custScaleX="107290" custScaleY="165143" custLinFactNeighborX="-55575" custLinFactNeighborY="-342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470A54-8705-0F46-A887-5E73B2DB19A4}" type="pres">
      <dgm:prSet presAssocID="{A78B87DC-1C4F-A948-9923-CD7ABE3033CC}" presName="hierChild2" presStyleCnt="0"/>
      <dgm:spPr/>
    </dgm:pt>
    <dgm:pt modelId="{390C03F9-288F-D84B-A43D-B2C0800A01E2}" type="pres">
      <dgm:prSet presAssocID="{EE0375C2-B162-A340-B37B-5001DA942F80}" presName="Name25" presStyleLbl="parChTrans1D2" presStyleIdx="0" presStyleCnt="2"/>
      <dgm:spPr/>
      <dgm:t>
        <a:bodyPr/>
        <a:lstStyle/>
        <a:p>
          <a:endParaRPr lang="en-US"/>
        </a:p>
      </dgm:t>
    </dgm:pt>
    <dgm:pt modelId="{0E4ADA2D-6A17-FD4B-A913-47E7A2C0BF59}" type="pres">
      <dgm:prSet presAssocID="{EE0375C2-B162-A340-B37B-5001DA942F8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23A29B7-6967-0340-9A20-032F7FEC011D}" type="pres">
      <dgm:prSet presAssocID="{33C92EE7-EC07-334C-90FD-319A6C87BA41}" presName="Name30" presStyleCnt="0"/>
      <dgm:spPr/>
    </dgm:pt>
    <dgm:pt modelId="{C5BFC8B0-3675-5947-90E5-866323BD648A}" type="pres">
      <dgm:prSet presAssocID="{33C92EE7-EC07-334C-90FD-319A6C87BA41}" presName="level2Shape" presStyleLbl="node2" presStyleIdx="0" presStyleCnt="2" custScaleX="153134" custLinFactNeighborX="-55575" custLinFactNeighborY="-34212"/>
      <dgm:spPr/>
      <dgm:t>
        <a:bodyPr/>
        <a:lstStyle/>
        <a:p>
          <a:endParaRPr lang="en-US"/>
        </a:p>
      </dgm:t>
    </dgm:pt>
    <dgm:pt modelId="{5D31E01D-070D-1F45-B3B9-BA86301F499E}" type="pres">
      <dgm:prSet presAssocID="{33C92EE7-EC07-334C-90FD-319A6C87BA41}" presName="hierChild3" presStyleCnt="0"/>
      <dgm:spPr/>
    </dgm:pt>
    <dgm:pt modelId="{9E0BD693-6A77-8145-95C1-01914CDD0442}" type="pres">
      <dgm:prSet presAssocID="{53995AAE-D6C9-C942-B600-ACE174E5F601}" presName="Name25" presStyleLbl="parChTrans1D3" presStyleIdx="0" presStyleCnt="4"/>
      <dgm:spPr/>
      <dgm:t>
        <a:bodyPr/>
        <a:lstStyle/>
        <a:p>
          <a:endParaRPr lang="en-US"/>
        </a:p>
      </dgm:t>
    </dgm:pt>
    <dgm:pt modelId="{BBB933C3-409B-DA40-B3EE-2B060D7F1DF4}" type="pres">
      <dgm:prSet presAssocID="{53995AAE-D6C9-C942-B600-ACE174E5F601}" presName="connTx" presStyleLbl="parChTrans1D3" presStyleIdx="0" presStyleCnt="4"/>
      <dgm:spPr/>
      <dgm:t>
        <a:bodyPr/>
        <a:lstStyle/>
        <a:p>
          <a:endParaRPr lang="en-US"/>
        </a:p>
      </dgm:t>
    </dgm:pt>
    <dgm:pt modelId="{90057642-75E9-1545-81AC-71C925527AC5}" type="pres">
      <dgm:prSet presAssocID="{1BC590D6-1647-A948-83E7-54F896133D35}" presName="Name30" presStyleCnt="0"/>
      <dgm:spPr/>
    </dgm:pt>
    <dgm:pt modelId="{F37A6E21-23D8-514A-98F5-CAA10AF02293}" type="pres">
      <dgm:prSet presAssocID="{1BC590D6-1647-A948-83E7-54F896133D35}" presName="level2Shape" presStyleLbl="node3" presStyleIdx="0" presStyleCnt="4" custScaleX="153134" custLinFactNeighborY="-31361"/>
      <dgm:spPr/>
      <dgm:t>
        <a:bodyPr/>
        <a:lstStyle/>
        <a:p>
          <a:endParaRPr lang="en-US"/>
        </a:p>
      </dgm:t>
    </dgm:pt>
    <dgm:pt modelId="{EE82E9E9-76EC-9147-9048-39EC6F823DC9}" type="pres">
      <dgm:prSet presAssocID="{1BC590D6-1647-A948-83E7-54F896133D35}" presName="hierChild3" presStyleCnt="0"/>
      <dgm:spPr/>
    </dgm:pt>
    <dgm:pt modelId="{493EFA71-107A-F84C-A385-6A90F1BD1D3C}" type="pres">
      <dgm:prSet presAssocID="{7605EDC6-6FD7-6F4D-A42B-A9C7A07DA9DE}" presName="Name25" presStyleLbl="parChTrans1D3" presStyleIdx="1" presStyleCnt="4"/>
      <dgm:spPr/>
      <dgm:t>
        <a:bodyPr/>
        <a:lstStyle/>
        <a:p>
          <a:endParaRPr lang="en-US"/>
        </a:p>
      </dgm:t>
    </dgm:pt>
    <dgm:pt modelId="{AE6FCFB9-C27C-4E48-A61D-30A2EE676DB4}" type="pres">
      <dgm:prSet presAssocID="{7605EDC6-6FD7-6F4D-A42B-A9C7A07DA9DE}" presName="connTx" presStyleLbl="parChTrans1D3" presStyleIdx="1" presStyleCnt="4"/>
      <dgm:spPr/>
      <dgm:t>
        <a:bodyPr/>
        <a:lstStyle/>
        <a:p>
          <a:endParaRPr lang="en-US"/>
        </a:p>
      </dgm:t>
    </dgm:pt>
    <dgm:pt modelId="{B620936F-6167-704C-87D0-7CDD286B76A1}" type="pres">
      <dgm:prSet presAssocID="{01527A21-52C8-E448-87FB-D75EFF339DBF}" presName="Name30" presStyleCnt="0"/>
      <dgm:spPr/>
    </dgm:pt>
    <dgm:pt modelId="{CEAFCF39-C282-7149-929C-9E5AC63324AD}" type="pres">
      <dgm:prSet presAssocID="{01527A21-52C8-E448-87FB-D75EFF339DBF}" presName="level2Shape" presStyleLbl="node3" presStyleIdx="1" presStyleCnt="4" custScaleX="153134" custLinFactNeighborY="-31361"/>
      <dgm:spPr/>
      <dgm:t>
        <a:bodyPr/>
        <a:lstStyle/>
        <a:p>
          <a:endParaRPr lang="en-US"/>
        </a:p>
      </dgm:t>
    </dgm:pt>
    <dgm:pt modelId="{26F7C2B0-5569-2447-AD6C-4982BD3B5F94}" type="pres">
      <dgm:prSet presAssocID="{01527A21-52C8-E448-87FB-D75EFF339DBF}" presName="hierChild3" presStyleCnt="0"/>
      <dgm:spPr/>
    </dgm:pt>
    <dgm:pt modelId="{45C14F67-E494-AB46-A5A2-51652307BF13}" type="pres">
      <dgm:prSet presAssocID="{A639C001-32B2-C44E-B0BA-F2E64AA249E4}" presName="Name25" presStyleLbl="parChTrans1D2" presStyleIdx="1" presStyleCnt="2"/>
      <dgm:spPr/>
      <dgm:t>
        <a:bodyPr/>
        <a:lstStyle/>
        <a:p>
          <a:endParaRPr lang="en-US"/>
        </a:p>
      </dgm:t>
    </dgm:pt>
    <dgm:pt modelId="{3FCE73D3-5914-6149-8130-17219FE63171}" type="pres">
      <dgm:prSet presAssocID="{A639C001-32B2-C44E-B0BA-F2E64AA249E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69A51F3-BC8C-8F42-805C-B1AA60B2A661}" type="pres">
      <dgm:prSet presAssocID="{9FFD72CA-9066-A645-B81B-C5E798CFA1C7}" presName="Name30" presStyleCnt="0"/>
      <dgm:spPr/>
    </dgm:pt>
    <dgm:pt modelId="{3E9822DA-3E21-4E46-BCF2-BCB6E3AC8C61}" type="pres">
      <dgm:prSet presAssocID="{9FFD72CA-9066-A645-B81B-C5E798CFA1C7}" presName="level2Shape" presStyleLbl="node2" presStyleIdx="1" presStyleCnt="2" custScaleX="153134" custLinFactNeighborX="-55575"/>
      <dgm:spPr/>
      <dgm:t>
        <a:bodyPr/>
        <a:lstStyle/>
        <a:p>
          <a:endParaRPr lang="en-US"/>
        </a:p>
      </dgm:t>
    </dgm:pt>
    <dgm:pt modelId="{9673F76A-2892-0B44-B217-93DA8DE7CCDB}" type="pres">
      <dgm:prSet presAssocID="{9FFD72CA-9066-A645-B81B-C5E798CFA1C7}" presName="hierChild3" presStyleCnt="0"/>
      <dgm:spPr/>
    </dgm:pt>
    <dgm:pt modelId="{E5689C36-CD7C-B24F-98B7-675E4A040260}" type="pres">
      <dgm:prSet presAssocID="{E9FFCFF8-8C0E-8944-A070-F186F891971A}" presName="Name25" presStyleLbl="parChTrans1D3" presStyleIdx="2" presStyleCnt="4"/>
      <dgm:spPr/>
      <dgm:t>
        <a:bodyPr/>
        <a:lstStyle/>
        <a:p>
          <a:endParaRPr lang="en-US"/>
        </a:p>
      </dgm:t>
    </dgm:pt>
    <dgm:pt modelId="{84111CAC-AF60-334C-9438-ADEAD23B06AF}" type="pres">
      <dgm:prSet presAssocID="{E9FFCFF8-8C0E-8944-A070-F186F891971A}" presName="connTx" presStyleLbl="parChTrans1D3" presStyleIdx="2" presStyleCnt="4"/>
      <dgm:spPr/>
      <dgm:t>
        <a:bodyPr/>
        <a:lstStyle/>
        <a:p>
          <a:endParaRPr lang="en-US"/>
        </a:p>
      </dgm:t>
    </dgm:pt>
    <dgm:pt modelId="{18B9DD37-919D-064C-AC42-8FC77DB549AE}" type="pres">
      <dgm:prSet presAssocID="{CE645972-2BF0-C04B-8802-1BA170D1CAA0}" presName="Name30" presStyleCnt="0"/>
      <dgm:spPr/>
    </dgm:pt>
    <dgm:pt modelId="{549791AF-2641-3F4B-8B35-3F0BCF897BE3}" type="pres">
      <dgm:prSet presAssocID="{CE645972-2BF0-C04B-8802-1BA170D1CAA0}" presName="level2Shape" presStyleLbl="node3" presStyleIdx="2" presStyleCnt="4" custScaleX="153134" custLinFactNeighborY="-8553"/>
      <dgm:spPr/>
      <dgm:t>
        <a:bodyPr/>
        <a:lstStyle/>
        <a:p>
          <a:endParaRPr lang="en-US"/>
        </a:p>
      </dgm:t>
    </dgm:pt>
    <dgm:pt modelId="{682DDDDA-BFAD-A94C-A3E3-60F77975343A}" type="pres">
      <dgm:prSet presAssocID="{CE645972-2BF0-C04B-8802-1BA170D1CAA0}" presName="hierChild3" presStyleCnt="0"/>
      <dgm:spPr/>
    </dgm:pt>
    <dgm:pt modelId="{C604CCBA-7F7A-1F4C-8ED3-B2CF7BB07845}" type="pres">
      <dgm:prSet presAssocID="{280FDD1C-DC1B-AC48-BC3B-AE2CD3E41503}" presName="Name25" presStyleLbl="parChTrans1D3" presStyleIdx="3" presStyleCnt="4"/>
      <dgm:spPr/>
      <dgm:t>
        <a:bodyPr/>
        <a:lstStyle/>
        <a:p>
          <a:endParaRPr lang="en-US"/>
        </a:p>
      </dgm:t>
    </dgm:pt>
    <dgm:pt modelId="{A84CDA2A-7742-CF4A-9005-D0701CC22E7D}" type="pres">
      <dgm:prSet presAssocID="{280FDD1C-DC1B-AC48-BC3B-AE2CD3E41503}" presName="connTx" presStyleLbl="parChTrans1D3" presStyleIdx="3" presStyleCnt="4"/>
      <dgm:spPr/>
      <dgm:t>
        <a:bodyPr/>
        <a:lstStyle/>
        <a:p>
          <a:endParaRPr lang="en-US"/>
        </a:p>
      </dgm:t>
    </dgm:pt>
    <dgm:pt modelId="{4400EB64-4A79-CC4C-927A-5EB8A697C387}" type="pres">
      <dgm:prSet presAssocID="{C0FF0EE6-F808-7040-BFE1-82DB9D2F8E4D}" presName="Name30" presStyleCnt="0"/>
      <dgm:spPr/>
    </dgm:pt>
    <dgm:pt modelId="{917AAC14-4B9A-8046-966C-4FF6F893E6C7}" type="pres">
      <dgm:prSet presAssocID="{C0FF0EE6-F808-7040-BFE1-82DB9D2F8E4D}" presName="level2Shape" presStyleLbl="node3" presStyleIdx="3" presStyleCnt="4" custScaleX="153134"/>
      <dgm:spPr/>
      <dgm:t>
        <a:bodyPr/>
        <a:lstStyle/>
        <a:p>
          <a:endParaRPr lang="en-US"/>
        </a:p>
      </dgm:t>
    </dgm:pt>
    <dgm:pt modelId="{CC1A211C-C6A9-9048-95C4-1BF6E9704348}" type="pres">
      <dgm:prSet presAssocID="{C0FF0EE6-F808-7040-BFE1-82DB9D2F8E4D}" presName="hierChild3" presStyleCnt="0"/>
      <dgm:spPr/>
    </dgm:pt>
    <dgm:pt modelId="{BD544F1F-6DEB-C648-9982-80BC8CCBCD4C}" type="pres">
      <dgm:prSet presAssocID="{8E56D371-F49D-1847-8F07-69963D44E41C}" presName="bgShapesFlow" presStyleCnt="0"/>
      <dgm:spPr/>
    </dgm:pt>
    <dgm:pt modelId="{39CA038B-273B-0F4F-8A8A-0EDD4A11C363}" type="pres">
      <dgm:prSet presAssocID="{DD22A7F5-40B6-CF4B-B647-CB05AF804C8D}" presName="rectComp" presStyleCnt="0"/>
      <dgm:spPr/>
    </dgm:pt>
    <dgm:pt modelId="{8E4B292F-6787-164F-B96A-FDFD8B383A32}" type="pres">
      <dgm:prSet presAssocID="{DD22A7F5-40B6-CF4B-B647-CB05AF804C8D}" presName="bgRect" presStyleLbl="bgShp" presStyleIdx="0" presStyleCnt="2" custScaleX="153134" custLinFactX="100000" custLinFactNeighborX="178689"/>
      <dgm:spPr/>
      <dgm:t>
        <a:bodyPr/>
        <a:lstStyle/>
        <a:p>
          <a:endParaRPr lang="en-US"/>
        </a:p>
      </dgm:t>
    </dgm:pt>
    <dgm:pt modelId="{3D156092-9A4E-F244-9D18-F4E2AB012471}" type="pres">
      <dgm:prSet presAssocID="{DD22A7F5-40B6-CF4B-B647-CB05AF804C8D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362CD9-0190-4043-A7A7-50B8E448172E}" type="pres">
      <dgm:prSet presAssocID="{DD22A7F5-40B6-CF4B-B647-CB05AF804C8D}" presName="spComp" presStyleCnt="0"/>
      <dgm:spPr/>
    </dgm:pt>
    <dgm:pt modelId="{3C44012D-D000-1A48-838E-3500EB01CBAD}" type="pres">
      <dgm:prSet presAssocID="{DD22A7F5-40B6-CF4B-B647-CB05AF804C8D}" presName="hSp" presStyleCnt="0"/>
      <dgm:spPr/>
    </dgm:pt>
    <dgm:pt modelId="{E9E52F98-A884-C448-B5C9-E7C9F1FFD849}" type="pres">
      <dgm:prSet presAssocID="{C4AFF45D-D39B-0548-94E5-E198A48D0D23}" presName="rectComp" presStyleCnt="0"/>
      <dgm:spPr/>
    </dgm:pt>
    <dgm:pt modelId="{A54FB737-D315-3B4B-8498-06A0E2904F09}" type="pres">
      <dgm:prSet presAssocID="{C4AFF45D-D39B-0548-94E5-E198A48D0D23}" presName="bgRect" presStyleLbl="bgShp" presStyleIdx="1" presStyleCnt="2" custScaleX="153134" custLinFactNeighborX="-97416"/>
      <dgm:spPr/>
      <dgm:t>
        <a:bodyPr/>
        <a:lstStyle/>
        <a:p>
          <a:endParaRPr lang="en-US"/>
        </a:p>
      </dgm:t>
    </dgm:pt>
    <dgm:pt modelId="{053B2765-5122-9048-AED9-24FEE92EDFB3}" type="pres">
      <dgm:prSet presAssocID="{C4AFF45D-D39B-0548-94E5-E198A48D0D23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6A00FA-6273-6B42-8446-0EDD7B0974B0}" type="presOf" srcId="{9FFD72CA-9066-A645-B81B-C5E798CFA1C7}" destId="{3E9822DA-3E21-4E46-BCF2-BCB6E3AC8C61}" srcOrd="0" destOrd="0" presId="urn:microsoft.com/office/officeart/2005/8/layout/hierarchy5"/>
    <dgm:cxn modelId="{5270B986-1844-9F45-AAE4-8D6B41DCDE25}" type="presOf" srcId="{C4AFF45D-D39B-0548-94E5-E198A48D0D23}" destId="{053B2765-5122-9048-AED9-24FEE92EDFB3}" srcOrd="1" destOrd="0" presId="urn:microsoft.com/office/officeart/2005/8/layout/hierarchy5"/>
    <dgm:cxn modelId="{5B4A250D-5EFC-9542-8179-EBF1A8B4FC6B}" type="presOf" srcId="{A639C001-32B2-C44E-B0BA-F2E64AA249E4}" destId="{3FCE73D3-5914-6149-8130-17219FE63171}" srcOrd="1" destOrd="0" presId="urn:microsoft.com/office/officeart/2005/8/layout/hierarchy5"/>
    <dgm:cxn modelId="{EC4A7C28-7824-554E-89AF-A589D7413DC7}" srcId="{33C92EE7-EC07-334C-90FD-319A6C87BA41}" destId="{01527A21-52C8-E448-87FB-D75EFF339DBF}" srcOrd="1" destOrd="0" parTransId="{7605EDC6-6FD7-6F4D-A42B-A9C7A07DA9DE}" sibTransId="{C0A61F75-D3E2-0740-8091-518B23DCA160}"/>
    <dgm:cxn modelId="{D3D40089-DCDB-C248-A84A-EE0DB9FDF475}" type="presOf" srcId="{33C92EE7-EC07-334C-90FD-319A6C87BA41}" destId="{C5BFC8B0-3675-5947-90E5-866323BD648A}" srcOrd="0" destOrd="0" presId="urn:microsoft.com/office/officeart/2005/8/layout/hierarchy5"/>
    <dgm:cxn modelId="{5FBC7624-E415-6A4F-BE11-9ADC058F99CD}" type="presOf" srcId="{280FDD1C-DC1B-AC48-BC3B-AE2CD3E41503}" destId="{A84CDA2A-7742-CF4A-9005-D0701CC22E7D}" srcOrd="1" destOrd="0" presId="urn:microsoft.com/office/officeart/2005/8/layout/hierarchy5"/>
    <dgm:cxn modelId="{03F4FC9A-066B-7544-8648-C7B2958FF4EE}" type="presOf" srcId="{7605EDC6-6FD7-6F4D-A42B-A9C7A07DA9DE}" destId="{493EFA71-107A-F84C-A385-6A90F1BD1D3C}" srcOrd="0" destOrd="0" presId="urn:microsoft.com/office/officeart/2005/8/layout/hierarchy5"/>
    <dgm:cxn modelId="{AE192E99-5059-194C-AD47-65A1823FAA01}" type="presOf" srcId="{E9FFCFF8-8C0E-8944-A070-F186F891971A}" destId="{E5689C36-CD7C-B24F-98B7-675E4A040260}" srcOrd="0" destOrd="0" presId="urn:microsoft.com/office/officeart/2005/8/layout/hierarchy5"/>
    <dgm:cxn modelId="{2197F578-E721-144E-9095-23E7D068F913}" srcId="{33C92EE7-EC07-334C-90FD-319A6C87BA41}" destId="{1BC590D6-1647-A948-83E7-54F896133D35}" srcOrd="0" destOrd="0" parTransId="{53995AAE-D6C9-C942-B600-ACE174E5F601}" sibTransId="{00DAEA7B-EAEF-F14E-803F-90B07CE851CC}"/>
    <dgm:cxn modelId="{30A7DC6C-507F-2248-82E5-DEACA8184733}" type="presOf" srcId="{C4AFF45D-D39B-0548-94E5-E198A48D0D23}" destId="{A54FB737-D315-3B4B-8498-06A0E2904F09}" srcOrd="0" destOrd="0" presId="urn:microsoft.com/office/officeart/2005/8/layout/hierarchy5"/>
    <dgm:cxn modelId="{80E993B5-989D-FA4E-9A17-92B24F446D20}" type="presOf" srcId="{7605EDC6-6FD7-6F4D-A42B-A9C7A07DA9DE}" destId="{AE6FCFB9-C27C-4E48-A61D-30A2EE676DB4}" srcOrd="1" destOrd="0" presId="urn:microsoft.com/office/officeart/2005/8/layout/hierarchy5"/>
    <dgm:cxn modelId="{CDBED64A-71C1-B14B-AEC0-EBC8B3F4012A}" type="presOf" srcId="{A78B87DC-1C4F-A948-9923-CD7ABE3033CC}" destId="{93E4AAEB-BDA1-6646-9CA1-BDF94AF368D9}" srcOrd="0" destOrd="0" presId="urn:microsoft.com/office/officeart/2005/8/layout/hierarchy5"/>
    <dgm:cxn modelId="{6D2A141A-9BA8-7348-8D9A-37645BB28E39}" type="presOf" srcId="{DD22A7F5-40B6-CF4B-B647-CB05AF804C8D}" destId="{3D156092-9A4E-F244-9D18-F4E2AB012471}" srcOrd="1" destOrd="0" presId="urn:microsoft.com/office/officeart/2005/8/layout/hierarchy5"/>
    <dgm:cxn modelId="{24BC2D36-A1FB-374C-997E-88A9598BA0BD}" type="presOf" srcId="{EE0375C2-B162-A340-B37B-5001DA942F80}" destId="{390C03F9-288F-D84B-A43D-B2C0800A01E2}" srcOrd="0" destOrd="0" presId="urn:microsoft.com/office/officeart/2005/8/layout/hierarchy5"/>
    <dgm:cxn modelId="{8FF7A1F9-5E76-CD48-A97D-5AB3CA087F3F}" srcId="{8E56D371-F49D-1847-8F07-69963D44E41C}" destId="{A78B87DC-1C4F-A948-9923-CD7ABE3033CC}" srcOrd="0" destOrd="0" parTransId="{BED315FA-78BE-6D41-A698-B1B9E884FE36}" sibTransId="{402B86E8-0C3C-AD4F-846D-F5AC7BFFF1FC}"/>
    <dgm:cxn modelId="{DDC62479-5455-B94A-9F50-469365442FDF}" type="presOf" srcId="{DD22A7F5-40B6-CF4B-B647-CB05AF804C8D}" destId="{8E4B292F-6787-164F-B96A-FDFD8B383A32}" srcOrd="0" destOrd="0" presId="urn:microsoft.com/office/officeart/2005/8/layout/hierarchy5"/>
    <dgm:cxn modelId="{F914486D-8AA4-0B4A-B069-CBA03213A3C4}" type="presOf" srcId="{53995AAE-D6C9-C942-B600-ACE174E5F601}" destId="{9E0BD693-6A77-8145-95C1-01914CDD0442}" srcOrd="0" destOrd="0" presId="urn:microsoft.com/office/officeart/2005/8/layout/hierarchy5"/>
    <dgm:cxn modelId="{BBA0B1F3-3A8A-F841-8851-60FECBE82112}" type="presOf" srcId="{8E56D371-F49D-1847-8F07-69963D44E41C}" destId="{203770DF-ABF8-B349-9962-4F30D7200774}" srcOrd="0" destOrd="0" presId="urn:microsoft.com/office/officeart/2005/8/layout/hierarchy5"/>
    <dgm:cxn modelId="{7FCDE978-75C3-8C4F-AF4C-4365CDC96841}" type="presOf" srcId="{53995AAE-D6C9-C942-B600-ACE174E5F601}" destId="{BBB933C3-409B-DA40-B3EE-2B060D7F1DF4}" srcOrd="1" destOrd="0" presId="urn:microsoft.com/office/officeart/2005/8/layout/hierarchy5"/>
    <dgm:cxn modelId="{DFAA7802-776E-9841-A1D4-13744E13E94F}" type="presOf" srcId="{A639C001-32B2-C44E-B0BA-F2E64AA249E4}" destId="{45C14F67-E494-AB46-A5A2-51652307BF13}" srcOrd="0" destOrd="0" presId="urn:microsoft.com/office/officeart/2005/8/layout/hierarchy5"/>
    <dgm:cxn modelId="{70459D1A-DBA2-C845-AA1F-3A8A17D33196}" type="presOf" srcId="{EE0375C2-B162-A340-B37B-5001DA942F80}" destId="{0E4ADA2D-6A17-FD4B-A913-47E7A2C0BF59}" srcOrd="1" destOrd="0" presId="urn:microsoft.com/office/officeart/2005/8/layout/hierarchy5"/>
    <dgm:cxn modelId="{D42E17CE-08CF-CF44-8628-51B5905E13BA}" srcId="{9FFD72CA-9066-A645-B81B-C5E798CFA1C7}" destId="{C0FF0EE6-F808-7040-BFE1-82DB9D2F8E4D}" srcOrd="1" destOrd="0" parTransId="{280FDD1C-DC1B-AC48-BC3B-AE2CD3E41503}" sibTransId="{B53886B5-45BD-5A4E-8BAE-A8DF34A66CAD}"/>
    <dgm:cxn modelId="{29A6F983-085D-374C-A9CD-BDA9140BD179}" type="presOf" srcId="{1BC590D6-1647-A948-83E7-54F896133D35}" destId="{F37A6E21-23D8-514A-98F5-CAA10AF02293}" srcOrd="0" destOrd="0" presId="urn:microsoft.com/office/officeart/2005/8/layout/hierarchy5"/>
    <dgm:cxn modelId="{73ECBF3D-2885-2442-8C5E-E89E908C8093}" type="presOf" srcId="{C0FF0EE6-F808-7040-BFE1-82DB9D2F8E4D}" destId="{917AAC14-4B9A-8046-966C-4FF6F893E6C7}" srcOrd="0" destOrd="0" presId="urn:microsoft.com/office/officeart/2005/8/layout/hierarchy5"/>
    <dgm:cxn modelId="{BA1C03F1-0584-014E-AB20-061B8A9EE871}" srcId="{9FFD72CA-9066-A645-B81B-C5E798CFA1C7}" destId="{CE645972-2BF0-C04B-8802-1BA170D1CAA0}" srcOrd="0" destOrd="0" parTransId="{E9FFCFF8-8C0E-8944-A070-F186F891971A}" sibTransId="{4F7A76EC-353B-584D-B716-36ABD83202E5}"/>
    <dgm:cxn modelId="{B5CE6B0E-AD44-8C4F-88EF-16327ACD84A9}" type="presOf" srcId="{E9FFCFF8-8C0E-8944-A070-F186F891971A}" destId="{84111CAC-AF60-334C-9438-ADEAD23B06AF}" srcOrd="1" destOrd="0" presId="urn:microsoft.com/office/officeart/2005/8/layout/hierarchy5"/>
    <dgm:cxn modelId="{59DFB5B3-F2C3-4047-BE1F-8B9201429ED7}" type="presOf" srcId="{280FDD1C-DC1B-AC48-BC3B-AE2CD3E41503}" destId="{C604CCBA-7F7A-1F4C-8ED3-B2CF7BB07845}" srcOrd="0" destOrd="0" presId="urn:microsoft.com/office/officeart/2005/8/layout/hierarchy5"/>
    <dgm:cxn modelId="{5BE25574-97A4-A847-B12F-46DCD3EBF4A5}" srcId="{8E56D371-F49D-1847-8F07-69963D44E41C}" destId="{C4AFF45D-D39B-0548-94E5-E198A48D0D23}" srcOrd="2" destOrd="0" parTransId="{35DB2F0C-F3A5-9E43-AB9F-72ADF03513D9}" sibTransId="{3F2302EB-58FB-2449-BCC1-A4CA6F869047}"/>
    <dgm:cxn modelId="{38535F76-7B3D-B141-AF25-4DE46C46D725}" type="presOf" srcId="{CE645972-2BF0-C04B-8802-1BA170D1CAA0}" destId="{549791AF-2641-3F4B-8B35-3F0BCF897BE3}" srcOrd="0" destOrd="0" presId="urn:microsoft.com/office/officeart/2005/8/layout/hierarchy5"/>
    <dgm:cxn modelId="{D49D2840-E6F4-804E-8616-261FFCF7B6C1}" type="presOf" srcId="{01527A21-52C8-E448-87FB-D75EFF339DBF}" destId="{CEAFCF39-C282-7149-929C-9E5AC63324AD}" srcOrd="0" destOrd="0" presId="urn:microsoft.com/office/officeart/2005/8/layout/hierarchy5"/>
    <dgm:cxn modelId="{1C05D086-0EB8-5742-BFAD-BD4F934AC455}" srcId="{A78B87DC-1C4F-A948-9923-CD7ABE3033CC}" destId="{33C92EE7-EC07-334C-90FD-319A6C87BA41}" srcOrd="0" destOrd="0" parTransId="{EE0375C2-B162-A340-B37B-5001DA942F80}" sibTransId="{7D5C2D26-5711-4247-9347-D88FC38FD51E}"/>
    <dgm:cxn modelId="{1B4A1F45-6826-D547-9642-D9B89BF6B9D4}" srcId="{A78B87DC-1C4F-A948-9923-CD7ABE3033CC}" destId="{9FFD72CA-9066-A645-B81B-C5E798CFA1C7}" srcOrd="1" destOrd="0" parTransId="{A639C001-32B2-C44E-B0BA-F2E64AA249E4}" sibTransId="{5D926EF4-218C-2046-81D4-728702AB3D1C}"/>
    <dgm:cxn modelId="{4BCDE0AB-5D8C-F140-B8B7-C52C43541266}" srcId="{8E56D371-F49D-1847-8F07-69963D44E41C}" destId="{DD22A7F5-40B6-CF4B-B647-CB05AF804C8D}" srcOrd="1" destOrd="0" parTransId="{79F38918-B6D6-BF4B-BAC1-48717B9AEAAD}" sibTransId="{7EC8B67B-5BA9-384A-B750-9328B9D5ED73}"/>
    <dgm:cxn modelId="{80DFDB90-33F5-D440-A9F0-A723510CBF7F}" type="presParOf" srcId="{203770DF-ABF8-B349-9962-4F30D7200774}" destId="{C149C262-C9A6-0A40-A2D0-F28B11C3ACA8}" srcOrd="0" destOrd="0" presId="urn:microsoft.com/office/officeart/2005/8/layout/hierarchy5"/>
    <dgm:cxn modelId="{38CFAF8B-595D-C041-B831-36AED59C30B6}" type="presParOf" srcId="{C149C262-C9A6-0A40-A2D0-F28B11C3ACA8}" destId="{2E8630C2-6ABB-B940-8A7D-A9C497B2B2D5}" srcOrd="0" destOrd="0" presId="urn:microsoft.com/office/officeart/2005/8/layout/hierarchy5"/>
    <dgm:cxn modelId="{18479B83-195A-4445-8396-7B46FF183FD9}" type="presParOf" srcId="{C149C262-C9A6-0A40-A2D0-F28B11C3ACA8}" destId="{FA2CE22E-7B59-3A41-8F90-26BA9C322DD2}" srcOrd="1" destOrd="0" presId="urn:microsoft.com/office/officeart/2005/8/layout/hierarchy5"/>
    <dgm:cxn modelId="{696DA0E9-7E03-144C-9B70-20B97D90913E}" type="presParOf" srcId="{FA2CE22E-7B59-3A41-8F90-26BA9C322DD2}" destId="{BF2DBD43-0A82-7C47-A8F4-6C568DC142A6}" srcOrd="0" destOrd="0" presId="urn:microsoft.com/office/officeart/2005/8/layout/hierarchy5"/>
    <dgm:cxn modelId="{C44E48A1-C5AC-DD4A-B1F0-80661B503957}" type="presParOf" srcId="{BF2DBD43-0A82-7C47-A8F4-6C568DC142A6}" destId="{93E4AAEB-BDA1-6646-9CA1-BDF94AF368D9}" srcOrd="0" destOrd="0" presId="urn:microsoft.com/office/officeart/2005/8/layout/hierarchy5"/>
    <dgm:cxn modelId="{70D3C90C-7D04-AF40-9901-430696D13BB1}" type="presParOf" srcId="{BF2DBD43-0A82-7C47-A8F4-6C568DC142A6}" destId="{F3470A54-8705-0F46-A887-5E73B2DB19A4}" srcOrd="1" destOrd="0" presId="urn:microsoft.com/office/officeart/2005/8/layout/hierarchy5"/>
    <dgm:cxn modelId="{154DBE20-37BC-B04B-91F8-FAD8ACE8ED4A}" type="presParOf" srcId="{F3470A54-8705-0F46-A887-5E73B2DB19A4}" destId="{390C03F9-288F-D84B-A43D-B2C0800A01E2}" srcOrd="0" destOrd="0" presId="urn:microsoft.com/office/officeart/2005/8/layout/hierarchy5"/>
    <dgm:cxn modelId="{0B056D4B-7279-0547-8165-AACDDCAF05EF}" type="presParOf" srcId="{390C03F9-288F-D84B-A43D-B2C0800A01E2}" destId="{0E4ADA2D-6A17-FD4B-A913-47E7A2C0BF59}" srcOrd="0" destOrd="0" presId="urn:microsoft.com/office/officeart/2005/8/layout/hierarchy5"/>
    <dgm:cxn modelId="{BD400B5D-15B7-204C-9EAF-FAC26BFC4286}" type="presParOf" srcId="{F3470A54-8705-0F46-A887-5E73B2DB19A4}" destId="{123A29B7-6967-0340-9A20-032F7FEC011D}" srcOrd="1" destOrd="0" presId="urn:microsoft.com/office/officeart/2005/8/layout/hierarchy5"/>
    <dgm:cxn modelId="{79D1EC78-BE1F-5E47-AFC5-CF98997349DD}" type="presParOf" srcId="{123A29B7-6967-0340-9A20-032F7FEC011D}" destId="{C5BFC8B0-3675-5947-90E5-866323BD648A}" srcOrd="0" destOrd="0" presId="urn:microsoft.com/office/officeart/2005/8/layout/hierarchy5"/>
    <dgm:cxn modelId="{F1BDB8F3-64C7-B84A-9C1F-136015479C66}" type="presParOf" srcId="{123A29B7-6967-0340-9A20-032F7FEC011D}" destId="{5D31E01D-070D-1F45-B3B9-BA86301F499E}" srcOrd="1" destOrd="0" presId="urn:microsoft.com/office/officeart/2005/8/layout/hierarchy5"/>
    <dgm:cxn modelId="{B20228DE-33FD-0C46-8EE4-2EED2FD28366}" type="presParOf" srcId="{5D31E01D-070D-1F45-B3B9-BA86301F499E}" destId="{9E0BD693-6A77-8145-95C1-01914CDD0442}" srcOrd="0" destOrd="0" presId="urn:microsoft.com/office/officeart/2005/8/layout/hierarchy5"/>
    <dgm:cxn modelId="{2F1B0A14-C3AE-284C-86EC-B34D0A394F11}" type="presParOf" srcId="{9E0BD693-6A77-8145-95C1-01914CDD0442}" destId="{BBB933C3-409B-DA40-B3EE-2B060D7F1DF4}" srcOrd="0" destOrd="0" presId="urn:microsoft.com/office/officeart/2005/8/layout/hierarchy5"/>
    <dgm:cxn modelId="{F510AD09-A923-154F-BF85-BDAA0A5ACBD8}" type="presParOf" srcId="{5D31E01D-070D-1F45-B3B9-BA86301F499E}" destId="{90057642-75E9-1545-81AC-71C925527AC5}" srcOrd="1" destOrd="0" presId="urn:microsoft.com/office/officeart/2005/8/layout/hierarchy5"/>
    <dgm:cxn modelId="{7A3F1064-7B0D-2541-9B0D-3D999185C1BE}" type="presParOf" srcId="{90057642-75E9-1545-81AC-71C925527AC5}" destId="{F37A6E21-23D8-514A-98F5-CAA10AF02293}" srcOrd="0" destOrd="0" presId="urn:microsoft.com/office/officeart/2005/8/layout/hierarchy5"/>
    <dgm:cxn modelId="{F3B516DE-E8C7-224A-99DD-8893C17C9E6B}" type="presParOf" srcId="{90057642-75E9-1545-81AC-71C925527AC5}" destId="{EE82E9E9-76EC-9147-9048-39EC6F823DC9}" srcOrd="1" destOrd="0" presId="urn:microsoft.com/office/officeart/2005/8/layout/hierarchy5"/>
    <dgm:cxn modelId="{21B92E52-E253-2349-9145-915C368424E4}" type="presParOf" srcId="{5D31E01D-070D-1F45-B3B9-BA86301F499E}" destId="{493EFA71-107A-F84C-A385-6A90F1BD1D3C}" srcOrd="2" destOrd="0" presId="urn:microsoft.com/office/officeart/2005/8/layout/hierarchy5"/>
    <dgm:cxn modelId="{1D0BE99D-DFE3-6D44-A276-2C296B5EB0B0}" type="presParOf" srcId="{493EFA71-107A-F84C-A385-6A90F1BD1D3C}" destId="{AE6FCFB9-C27C-4E48-A61D-30A2EE676DB4}" srcOrd="0" destOrd="0" presId="urn:microsoft.com/office/officeart/2005/8/layout/hierarchy5"/>
    <dgm:cxn modelId="{4382C23A-504C-FB45-BEDD-5FB33E71D746}" type="presParOf" srcId="{5D31E01D-070D-1F45-B3B9-BA86301F499E}" destId="{B620936F-6167-704C-87D0-7CDD286B76A1}" srcOrd="3" destOrd="0" presId="urn:microsoft.com/office/officeart/2005/8/layout/hierarchy5"/>
    <dgm:cxn modelId="{E112A216-9ED8-144B-9C61-10D93767A72C}" type="presParOf" srcId="{B620936F-6167-704C-87D0-7CDD286B76A1}" destId="{CEAFCF39-C282-7149-929C-9E5AC63324AD}" srcOrd="0" destOrd="0" presId="urn:microsoft.com/office/officeart/2005/8/layout/hierarchy5"/>
    <dgm:cxn modelId="{47B9D169-6E22-2F46-8378-8F59255F5428}" type="presParOf" srcId="{B620936F-6167-704C-87D0-7CDD286B76A1}" destId="{26F7C2B0-5569-2447-AD6C-4982BD3B5F94}" srcOrd="1" destOrd="0" presId="urn:microsoft.com/office/officeart/2005/8/layout/hierarchy5"/>
    <dgm:cxn modelId="{16C96C1D-FDD7-FB48-AD44-8F7C11558BBF}" type="presParOf" srcId="{F3470A54-8705-0F46-A887-5E73B2DB19A4}" destId="{45C14F67-E494-AB46-A5A2-51652307BF13}" srcOrd="2" destOrd="0" presId="urn:microsoft.com/office/officeart/2005/8/layout/hierarchy5"/>
    <dgm:cxn modelId="{ED3BEACF-C488-414A-A933-6812317E4EDA}" type="presParOf" srcId="{45C14F67-E494-AB46-A5A2-51652307BF13}" destId="{3FCE73D3-5914-6149-8130-17219FE63171}" srcOrd="0" destOrd="0" presId="urn:microsoft.com/office/officeart/2005/8/layout/hierarchy5"/>
    <dgm:cxn modelId="{B650938A-8840-7E44-A0BF-F77F60AC0D29}" type="presParOf" srcId="{F3470A54-8705-0F46-A887-5E73B2DB19A4}" destId="{069A51F3-BC8C-8F42-805C-B1AA60B2A661}" srcOrd="3" destOrd="0" presId="urn:microsoft.com/office/officeart/2005/8/layout/hierarchy5"/>
    <dgm:cxn modelId="{C1678FB6-670B-6C44-BEBF-B660E22CED0C}" type="presParOf" srcId="{069A51F3-BC8C-8F42-805C-B1AA60B2A661}" destId="{3E9822DA-3E21-4E46-BCF2-BCB6E3AC8C61}" srcOrd="0" destOrd="0" presId="urn:microsoft.com/office/officeart/2005/8/layout/hierarchy5"/>
    <dgm:cxn modelId="{60CFB41F-1BBE-6740-A48E-2E52A5422644}" type="presParOf" srcId="{069A51F3-BC8C-8F42-805C-B1AA60B2A661}" destId="{9673F76A-2892-0B44-B217-93DA8DE7CCDB}" srcOrd="1" destOrd="0" presId="urn:microsoft.com/office/officeart/2005/8/layout/hierarchy5"/>
    <dgm:cxn modelId="{FC3B7E83-80FA-DE49-8E22-A835E7480FAF}" type="presParOf" srcId="{9673F76A-2892-0B44-B217-93DA8DE7CCDB}" destId="{E5689C36-CD7C-B24F-98B7-675E4A040260}" srcOrd="0" destOrd="0" presId="urn:microsoft.com/office/officeart/2005/8/layout/hierarchy5"/>
    <dgm:cxn modelId="{4389CBEB-71EF-0A45-A1E0-172599D49893}" type="presParOf" srcId="{E5689C36-CD7C-B24F-98B7-675E4A040260}" destId="{84111CAC-AF60-334C-9438-ADEAD23B06AF}" srcOrd="0" destOrd="0" presId="urn:microsoft.com/office/officeart/2005/8/layout/hierarchy5"/>
    <dgm:cxn modelId="{0652D0E6-CD8D-0945-9B91-71727BBBEA06}" type="presParOf" srcId="{9673F76A-2892-0B44-B217-93DA8DE7CCDB}" destId="{18B9DD37-919D-064C-AC42-8FC77DB549AE}" srcOrd="1" destOrd="0" presId="urn:microsoft.com/office/officeart/2005/8/layout/hierarchy5"/>
    <dgm:cxn modelId="{4203233B-53BC-5141-9B76-13341B5EDD01}" type="presParOf" srcId="{18B9DD37-919D-064C-AC42-8FC77DB549AE}" destId="{549791AF-2641-3F4B-8B35-3F0BCF897BE3}" srcOrd="0" destOrd="0" presId="urn:microsoft.com/office/officeart/2005/8/layout/hierarchy5"/>
    <dgm:cxn modelId="{19990490-2B21-7148-A64F-98104C780D86}" type="presParOf" srcId="{18B9DD37-919D-064C-AC42-8FC77DB549AE}" destId="{682DDDDA-BFAD-A94C-A3E3-60F77975343A}" srcOrd="1" destOrd="0" presId="urn:microsoft.com/office/officeart/2005/8/layout/hierarchy5"/>
    <dgm:cxn modelId="{DB8C0FA5-70D2-C843-A229-B20D17973798}" type="presParOf" srcId="{9673F76A-2892-0B44-B217-93DA8DE7CCDB}" destId="{C604CCBA-7F7A-1F4C-8ED3-B2CF7BB07845}" srcOrd="2" destOrd="0" presId="urn:microsoft.com/office/officeart/2005/8/layout/hierarchy5"/>
    <dgm:cxn modelId="{24C465CE-567F-9F48-93EF-139622D1D54D}" type="presParOf" srcId="{C604CCBA-7F7A-1F4C-8ED3-B2CF7BB07845}" destId="{A84CDA2A-7742-CF4A-9005-D0701CC22E7D}" srcOrd="0" destOrd="0" presId="urn:microsoft.com/office/officeart/2005/8/layout/hierarchy5"/>
    <dgm:cxn modelId="{D5938F46-3DE3-094D-8A19-6C38A84B22FE}" type="presParOf" srcId="{9673F76A-2892-0B44-B217-93DA8DE7CCDB}" destId="{4400EB64-4A79-CC4C-927A-5EB8A697C387}" srcOrd="3" destOrd="0" presId="urn:microsoft.com/office/officeart/2005/8/layout/hierarchy5"/>
    <dgm:cxn modelId="{F4F1C43E-9A03-9943-A9E7-0429EA610C94}" type="presParOf" srcId="{4400EB64-4A79-CC4C-927A-5EB8A697C387}" destId="{917AAC14-4B9A-8046-966C-4FF6F893E6C7}" srcOrd="0" destOrd="0" presId="urn:microsoft.com/office/officeart/2005/8/layout/hierarchy5"/>
    <dgm:cxn modelId="{7895E0E2-CAFE-9B4D-A5D8-2DD8DFE41B62}" type="presParOf" srcId="{4400EB64-4A79-CC4C-927A-5EB8A697C387}" destId="{CC1A211C-C6A9-9048-95C4-1BF6E9704348}" srcOrd="1" destOrd="0" presId="urn:microsoft.com/office/officeart/2005/8/layout/hierarchy5"/>
    <dgm:cxn modelId="{BE6B1673-9011-EA46-AFF0-AB7857C9D436}" type="presParOf" srcId="{203770DF-ABF8-B349-9962-4F30D7200774}" destId="{BD544F1F-6DEB-C648-9982-80BC8CCBCD4C}" srcOrd="1" destOrd="0" presId="urn:microsoft.com/office/officeart/2005/8/layout/hierarchy5"/>
    <dgm:cxn modelId="{356CD790-C481-6340-A0AA-5FF00226D811}" type="presParOf" srcId="{BD544F1F-6DEB-C648-9982-80BC8CCBCD4C}" destId="{39CA038B-273B-0F4F-8A8A-0EDD4A11C363}" srcOrd="0" destOrd="0" presId="urn:microsoft.com/office/officeart/2005/8/layout/hierarchy5"/>
    <dgm:cxn modelId="{9B640FA3-D438-E445-8880-169A33CCCFE8}" type="presParOf" srcId="{39CA038B-273B-0F4F-8A8A-0EDD4A11C363}" destId="{8E4B292F-6787-164F-B96A-FDFD8B383A32}" srcOrd="0" destOrd="0" presId="urn:microsoft.com/office/officeart/2005/8/layout/hierarchy5"/>
    <dgm:cxn modelId="{1AFF3634-31B7-B840-8B79-0F00DD5FE752}" type="presParOf" srcId="{39CA038B-273B-0F4F-8A8A-0EDD4A11C363}" destId="{3D156092-9A4E-F244-9D18-F4E2AB012471}" srcOrd="1" destOrd="0" presId="urn:microsoft.com/office/officeart/2005/8/layout/hierarchy5"/>
    <dgm:cxn modelId="{6EAF97B2-DD55-FF43-A6B7-018DF859083F}" type="presParOf" srcId="{BD544F1F-6DEB-C648-9982-80BC8CCBCD4C}" destId="{4D362CD9-0190-4043-A7A7-50B8E448172E}" srcOrd="1" destOrd="0" presId="urn:microsoft.com/office/officeart/2005/8/layout/hierarchy5"/>
    <dgm:cxn modelId="{89B68832-E172-9E46-A435-670448D89CEC}" type="presParOf" srcId="{4D362CD9-0190-4043-A7A7-50B8E448172E}" destId="{3C44012D-D000-1A48-838E-3500EB01CBAD}" srcOrd="0" destOrd="0" presId="urn:microsoft.com/office/officeart/2005/8/layout/hierarchy5"/>
    <dgm:cxn modelId="{F9361884-7E24-114E-8DEA-2899EF1519E7}" type="presParOf" srcId="{BD544F1F-6DEB-C648-9982-80BC8CCBCD4C}" destId="{E9E52F98-A884-C448-B5C9-E7C9F1FFD849}" srcOrd="2" destOrd="0" presId="urn:microsoft.com/office/officeart/2005/8/layout/hierarchy5"/>
    <dgm:cxn modelId="{DF9A2194-8777-6F49-BAFB-C580B548C2A8}" type="presParOf" srcId="{E9E52F98-A884-C448-B5C9-E7C9F1FFD849}" destId="{A54FB737-D315-3B4B-8498-06A0E2904F09}" srcOrd="0" destOrd="0" presId="urn:microsoft.com/office/officeart/2005/8/layout/hierarchy5"/>
    <dgm:cxn modelId="{73E026F3-C684-1C41-8BBB-C66A532F0F8C}" type="presParOf" srcId="{E9E52F98-A884-C448-B5C9-E7C9F1FFD849}" destId="{053B2765-5122-9048-AED9-24FEE92EDFB3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C15E9-4C01-1248-AF41-0805E0CD54AD}">
      <dsp:nvSpPr>
        <dsp:cNvPr id="0" name=""/>
        <dsp:cNvSpPr/>
      </dsp:nvSpPr>
      <dsp:spPr>
        <a:xfrm>
          <a:off x="1234439" y="0"/>
          <a:ext cx="6995160" cy="17201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175260" rIns="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zh-TW" altLang="zh-TW" sz="4600" kern="1200" dirty="0" smtClean="0">
              <a:latin typeface="华文楷体"/>
              <a:ea typeface="华文楷体"/>
              <a:cs typeface="华文楷体"/>
            </a:rPr>
            <a:t>觀察思惟生命的</a:t>
          </a:r>
          <a:r>
            <a:rPr lang="zh-TW" altLang="en-US" sz="4600" kern="1200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TW" sz="4600" kern="1200" dirty="0" smtClean="0">
              <a:latin typeface="华文楷体"/>
              <a:ea typeface="华文楷体"/>
              <a:cs typeface="华文楷体"/>
            </a:rPr>
            <a:t>    </a:t>
          </a:r>
          <a:r>
            <a:rPr lang="zh-TW" altLang="zh-TW" sz="4600" kern="1200" dirty="0" smtClean="0">
              <a:latin typeface="华文楷体"/>
              <a:ea typeface="华文楷体"/>
              <a:cs typeface="华文楷体"/>
            </a:rPr>
            <a:t>真實情況</a:t>
          </a:r>
          <a:endParaRPr lang="en-US" sz="4600" kern="1200" dirty="0">
            <a:latin typeface="华文楷体"/>
            <a:ea typeface="华文楷体"/>
            <a:cs typeface="华文楷体"/>
          </a:endParaRPr>
        </a:p>
      </dsp:txBody>
      <dsp:txXfrm>
        <a:off x="3017879" y="50382"/>
        <a:ext cx="5161338" cy="1619392"/>
      </dsp:txXfrm>
    </dsp:sp>
    <dsp:sp modelId="{8C60277A-4F7C-3348-94E4-2C2745DC9C91}">
      <dsp:nvSpPr>
        <dsp:cNvPr id="0" name=""/>
        <dsp:cNvSpPr/>
      </dsp:nvSpPr>
      <dsp:spPr>
        <a:xfrm>
          <a:off x="617219" y="2006848"/>
          <a:ext cx="6995160" cy="17201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4600" kern="1200" dirty="0" smtClean="0">
              <a:latin typeface="华文楷体"/>
              <a:ea typeface="华文楷体"/>
              <a:cs typeface="华文楷体"/>
            </a:rPr>
            <a:t>圓滿和諧的人生</a:t>
          </a:r>
          <a:r>
            <a:rPr lang="zh-TW" altLang="en-US" sz="4600" kern="1200" dirty="0" smtClean="0">
              <a:latin typeface="华文楷体"/>
              <a:ea typeface="华文楷体"/>
              <a:cs typeface="华文楷体"/>
            </a:rPr>
            <a:t> </a:t>
          </a:r>
          <a:r>
            <a:rPr lang="en-US" altLang="zh-TW" sz="4600" kern="1200" dirty="0" smtClean="0">
              <a:latin typeface="华文楷体"/>
              <a:ea typeface="华文楷体"/>
              <a:cs typeface="华文楷体"/>
            </a:rPr>
            <a:t> </a:t>
          </a:r>
          <a:r>
            <a:rPr lang="zh-TW" altLang="zh-TW" sz="4600" kern="1200" dirty="0" smtClean="0">
              <a:latin typeface="华文楷体"/>
              <a:ea typeface="华文楷体"/>
              <a:cs typeface="华文楷体"/>
            </a:rPr>
            <a:t>是大家的期望</a:t>
          </a:r>
          <a:endParaRPr lang="en-US" sz="4600" kern="1200" dirty="0">
            <a:latin typeface="华文楷体"/>
            <a:ea typeface="华文楷体"/>
            <a:cs typeface="华文楷体"/>
          </a:endParaRPr>
        </a:p>
      </dsp:txBody>
      <dsp:txXfrm>
        <a:off x="2402923" y="2057230"/>
        <a:ext cx="5159074" cy="1619392"/>
      </dsp:txXfrm>
    </dsp:sp>
    <dsp:sp modelId="{F54019BF-49EB-764F-82AE-55C6678B2DF5}">
      <dsp:nvSpPr>
        <dsp:cNvPr id="0" name=""/>
        <dsp:cNvSpPr/>
      </dsp:nvSpPr>
      <dsp:spPr>
        <a:xfrm>
          <a:off x="0" y="4013697"/>
          <a:ext cx="6995160" cy="172015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4600" kern="1200" dirty="0" smtClean="0">
              <a:latin typeface="华文楷体"/>
              <a:ea typeface="华文楷体"/>
              <a:cs typeface="华文楷体"/>
            </a:rPr>
            <a:t>佛法能實現清淨的世界</a:t>
          </a:r>
          <a:endParaRPr lang="en-US" sz="4600" kern="1200" dirty="0">
            <a:latin typeface="华文楷体"/>
            <a:ea typeface="华文楷体"/>
            <a:cs typeface="华文楷体"/>
          </a:endParaRPr>
        </a:p>
      </dsp:txBody>
      <dsp:txXfrm>
        <a:off x="1785703" y="4064079"/>
        <a:ext cx="5159074" cy="1619392"/>
      </dsp:txXfrm>
    </dsp:sp>
    <dsp:sp modelId="{1703F75D-5F37-AC40-B087-9D9F79282BAF}">
      <dsp:nvSpPr>
        <dsp:cNvPr id="0" name=""/>
        <dsp:cNvSpPr/>
      </dsp:nvSpPr>
      <dsp:spPr>
        <a:xfrm>
          <a:off x="1234439" y="1304451"/>
          <a:ext cx="1118101" cy="1118101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华文楷体"/>
            <a:ea typeface="华文楷体"/>
            <a:cs typeface="华文楷体"/>
          </a:endParaRPr>
        </a:p>
      </dsp:txBody>
      <dsp:txXfrm>
        <a:off x="1486012" y="1304451"/>
        <a:ext cx="614955" cy="841371"/>
      </dsp:txXfrm>
    </dsp:sp>
    <dsp:sp modelId="{F81F78BC-5D19-6141-9675-E806844C5CF9}">
      <dsp:nvSpPr>
        <dsp:cNvPr id="0" name=""/>
        <dsp:cNvSpPr/>
      </dsp:nvSpPr>
      <dsp:spPr>
        <a:xfrm>
          <a:off x="617219" y="3299832"/>
          <a:ext cx="1118101" cy="1118101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dk1">
                <a:tint val="100000"/>
                <a:shade val="100000"/>
                <a:satMod val="130000"/>
              </a:schemeClr>
            </a:gs>
            <a:gs pos="100000">
              <a:schemeClr val="dk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华文楷体"/>
            <a:ea typeface="华文楷体"/>
            <a:cs typeface="华文楷体"/>
          </a:endParaRPr>
        </a:p>
      </dsp:txBody>
      <dsp:txXfrm>
        <a:off x="868792" y="3299832"/>
        <a:ext cx="614955" cy="841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FB737-D315-3B4B-8498-06A0E2904F09}">
      <dsp:nvSpPr>
        <dsp:cNvPr id="0" name=""/>
        <dsp:cNvSpPr/>
      </dsp:nvSpPr>
      <dsp:spPr>
        <a:xfrm>
          <a:off x="2045316" y="0"/>
          <a:ext cx="2305942" cy="42338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b="1" kern="1200" dirty="0" smtClean="0"/>
            <a:t>報</a:t>
          </a:r>
          <a:endParaRPr lang="en-US" sz="4500" b="1" kern="1200" dirty="0"/>
        </a:p>
      </dsp:txBody>
      <dsp:txXfrm>
        <a:off x="2045316" y="0"/>
        <a:ext cx="2305942" cy="1270158"/>
      </dsp:txXfrm>
    </dsp:sp>
    <dsp:sp modelId="{8E4B292F-6787-164F-B96A-FDFD8B383A32}">
      <dsp:nvSpPr>
        <dsp:cNvPr id="0" name=""/>
        <dsp:cNvSpPr/>
      </dsp:nvSpPr>
      <dsp:spPr>
        <a:xfrm>
          <a:off x="5151914" y="0"/>
          <a:ext cx="2305942" cy="42338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b="1" kern="1200" dirty="0" smtClean="0">
              <a:solidFill>
                <a:schemeClr val="tx1"/>
              </a:solidFill>
              <a:effectLst/>
            </a:rPr>
            <a:t>時</a:t>
          </a:r>
          <a:endParaRPr lang="en-US" sz="4500" b="1" kern="1200" dirty="0">
            <a:solidFill>
              <a:schemeClr val="tx1"/>
            </a:solidFill>
            <a:effectLst/>
          </a:endParaRPr>
        </a:p>
      </dsp:txBody>
      <dsp:txXfrm>
        <a:off x="5151914" y="0"/>
        <a:ext cx="2305942" cy="1270158"/>
      </dsp:txXfrm>
    </dsp:sp>
    <dsp:sp modelId="{93E4AAEB-BDA1-6646-9CA1-BDF94AF368D9}">
      <dsp:nvSpPr>
        <dsp:cNvPr id="0" name=""/>
        <dsp:cNvSpPr/>
      </dsp:nvSpPr>
      <dsp:spPr>
        <a:xfrm>
          <a:off x="383421" y="1934598"/>
          <a:ext cx="1346340" cy="1036157"/>
        </a:xfrm>
        <a:prstGeom prst="roundRect">
          <a:avLst>
            <a:gd name="adj" fmla="val 10000"/>
          </a:avLst>
        </a:prstGeom>
        <a:solidFill>
          <a:srgbClr val="F5E728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000" b="1" kern="1200" dirty="0" smtClean="0">
              <a:solidFill>
                <a:srgbClr val="000000"/>
              </a:solidFill>
            </a:rPr>
            <a:t>業</a:t>
          </a:r>
          <a:endParaRPr lang="en-US" sz="5000" b="1" kern="1200" dirty="0">
            <a:solidFill>
              <a:srgbClr val="000000"/>
            </a:solidFill>
          </a:endParaRPr>
        </a:p>
      </dsp:txBody>
      <dsp:txXfrm>
        <a:off x="413769" y="1964946"/>
        <a:ext cx="1285644" cy="975461"/>
      </dsp:txXfrm>
    </dsp:sp>
    <dsp:sp modelId="{390C03F9-288F-D84B-A43D-B2C0800A01E2}">
      <dsp:nvSpPr>
        <dsp:cNvPr id="0" name=""/>
        <dsp:cNvSpPr/>
      </dsp:nvSpPr>
      <dsp:spPr>
        <a:xfrm rot="18289469">
          <a:off x="1541252" y="2078567"/>
          <a:ext cx="878962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878962" y="13337"/>
              </a:lnTo>
            </a:path>
          </a:pathLst>
        </a:custGeom>
        <a:noFill/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58759" y="2069930"/>
        <a:ext cx="43948" cy="43948"/>
      </dsp:txXfrm>
    </dsp:sp>
    <dsp:sp modelId="{C5BFC8B0-3675-5947-90E5-866323BD648A}">
      <dsp:nvSpPr>
        <dsp:cNvPr id="0" name=""/>
        <dsp:cNvSpPr/>
      </dsp:nvSpPr>
      <dsp:spPr>
        <a:xfrm>
          <a:off x="2231705" y="1417417"/>
          <a:ext cx="1921618" cy="627430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solidFill>
                <a:srgbClr val="000000"/>
              </a:solidFill>
            </a:rPr>
            <a:t>決定</a:t>
          </a:r>
          <a:endParaRPr lang="en-US" sz="3300" kern="1200" dirty="0">
            <a:solidFill>
              <a:srgbClr val="000000"/>
            </a:solidFill>
          </a:endParaRPr>
        </a:p>
      </dsp:txBody>
      <dsp:txXfrm>
        <a:off x="2250082" y="1435794"/>
        <a:ext cx="1884864" cy="590676"/>
      </dsp:txXfrm>
    </dsp:sp>
    <dsp:sp modelId="{9E0BD693-6A77-8145-95C1-01914CDD0442}">
      <dsp:nvSpPr>
        <dsp:cNvPr id="0" name=""/>
        <dsp:cNvSpPr/>
      </dsp:nvSpPr>
      <dsp:spPr>
        <a:xfrm rot="20642699">
          <a:off x="4129298" y="1546352"/>
          <a:ext cx="1247385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247385" y="13337"/>
              </a:lnTo>
            </a:path>
          </a:pathLst>
        </a:custGeom>
        <a:noFill/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21806" y="1528505"/>
        <a:ext cx="62369" cy="62369"/>
      </dsp:txXfrm>
    </dsp:sp>
    <dsp:sp modelId="{F37A6E21-23D8-514A-98F5-CAA10AF02293}">
      <dsp:nvSpPr>
        <dsp:cNvPr id="0" name=""/>
        <dsp:cNvSpPr/>
      </dsp:nvSpPr>
      <dsp:spPr>
        <a:xfrm>
          <a:off x="5352657" y="1074532"/>
          <a:ext cx="1921618" cy="627430"/>
        </a:xfrm>
        <a:prstGeom prst="roundRect">
          <a:avLst>
            <a:gd name="adj" fmla="val 1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solidFill>
                <a:srgbClr val="F4E7ED"/>
              </a:solidFill>
            </a:rPr>
            <a:t>決定</a:t>
          </a:r>
          <a:endParaRPr lang="en-US" sz="3300" kern="1200" dirty="0">
            <a:solidFill>
              <a:srgbClr val="F4E7ED"/>
            </a:solidFill>
          </a:endParaRPr>
        </a:p>
      </dsp:txBody>
      <dsp:txXfrm>
        <a:off x="5371034" y="1092909"/>
        <a:ext cx="1884864" cy="590676"/>
      </dsp:txXfrm>
    </dsp:sp>
    <dsp:sp modelId="{493EFA71-107A-F84C-A385-6A90F1BD1D3C}">
      <dsp:nvSpPr>
        <dsp:cNvPr id="0" name=""/>
        <dsp:cNvSpPr/>
      </dsp:nvSpPr>
      <dsp:spPr>
        <a:xfrm rot="1051335">
          <a:off x="4124145" y="1907125"/>
          <a:ext cx="1257689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257689" y="13337"/>
              </a:lnTo>
            </a:path>
          </a:pathLst>
        </a:custGeom>
        <a:noFill/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21548" y="1889020"/>
        <a:ext cx="62884" cy="62884"/>
      </dsp:txXfrm>
    </dsp:sp>
    <dsp:sp modelId="{CEAFCF39-C282-7149-929C-9E5AC63324AD}">
      <dsp:nvSpPr>
        <dsp:cNvPr id="0" name=""/>
        <dsp:cNvSpPr/>
      </dsp:nvSpPr>
      <dsp:spPr>
        <a:xfrm>
          <a:off x="5352657" y="1796077"/>
          <a:ext cx="1921618" cy="627430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不決定</a:t>
          </a:r>
          <a:endParaRPr lang="en-US" sz="3300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5371034" y="1814454"/>
        <a:ext cx="1884864" cy="590676"/>
      </dsp:txXfrm>
    </dsp:sp>
    <dsp:sp modelId="{45C14F67-E494-AB46-A5A2-51652307BF13}">
      <dsp:nvSpPr>
        <dsp:cNvPr id="0" name=""/>
        <dsp:cNvSpPr/>
      </dsp:nvSpPr>
      <dsp:spPr>
        <a:xfrm rot="3708121">
          <a:off x="1449597" y="2907440"/>
          <a:ext cx="1062271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062271" y="13337"/>
              </a:lnTo>
            </a:path>
          </a:pathLst>
        </a:custGeom>
        <a:noFill/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54176" y="2894221"/>
        <a:ext cx="53113" cy="53113"/>
      </dsp:txXfrm>
    </dsp:sp>
    <dsp:sp modelId="{3E9822DA-3E21-4E46-BCF2-BCB6E3AC8C61}">
      <dsp:nvSpPr>
        <dsp:cNvPr id="0" name=""/>
        <dsp:cNvSpPr/>
      </dsp:nvSpPr>
      <dsp:spPr>
        <a:xfrm>
          <a:off x="2231705" y="3075163"/>
          <a:ext cx="1921618" cy="6274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不決定</a:t>
          </a:r>
          <a:endParaRPr lang="en-US" sz="3100" kern="1200" dirty="0"/>
        </a:p>
      </dsp:txBody>
      <dsp:txXfrm>
        <a:off x="2250082" y="3093540"/>
        <a:ext cx="1884864" cy="590676"/>
      </dsp:txXfrm>
    </dsp:sp>
    <dsp:sp modelId="{E5689C36-CD7C-B24F-98B7-675E4A040260}">
      <dsp:nvSpPr>
        <dsp:cNvPr id="0" name=""/>
        <dsp:cNvSpPr/>
      </dsp:nvSpPr>
      <dsp:spPr>
        <a:xfrm rot="20456227">
          <a:off x="4118530" y="3168322"/>
          <a:ext cx="1268919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268919" y="13337"/>
              </a:lnTo>
            </a:path>
          </a:pathLst>
        </a:custGeom>
        <a:noFill/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21267" y="3149937"/>
        <a:ext cx="63445" cy="63445"/>
      </dsp:txXfrm>
    </dsp:sp>
    <dsp:sp modelId="{549791AF-2641-3F4B-8B35-3F0BCF897BE3}">
      <dsp:nvSpPr>
        <dsp:cNvPr id="0" name=""/>
        <dsp:cNvSpPr/>
      </dsp:nvSpPr>
      <dsp:spPr>
        <a:xfrm>
          <a:off x="5352657" y="2660726"/>
          <a:ext cx="1921618" cy="627430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solidFill>
                <a:srgbClr val="000000"/>
              </a:solidFill>
            </a:rPr>
            <a:t>決定</a:t>
          </a:r>
        </a:p>
      </dsp:txBody>
      <dsp:txXfrm>
        <a:off x="5371034" y="2679103"/>
        <a:ext cx="1884864" cy="590676"/>
      </dsp:txXfrm>
    </dsp:sp>
    <dsp:sp modelId="{C604CCBA-7F7A-1F4C-8ED3-B2CF7BB07845}">
      <dsp:nvSpPr>
        <dsp:cNvPr id="0" name=""/>
        <dsp:cNvSpPr/>
      </dsp:nvSpPr>
      <dsp:spPr>
        <a:xfrm rot="1004512">
          <a:off x="4126780" y="3555927"/>
          <a:ext cx="1252420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252420" y="13337"/>
              </a:lnTo>
            </a:path>
          </a:pathLst>
        </a:custGeom>
        <a:noFill/>
        <a:ln w="762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21680" y="3537954"/>
        <a:ext cx="62621" cy="62621"/>
      </dsp:txXfrm>
    </dsp:sp>
    <dsp:sp modelId="{917AAC14-4B9A-8046-966C-4FF6F893E6C7}">
      <dsp:nvSpPr>
        <dsp:cNvPr id="0" name=""/>
        <dsp:cNvSpPr/>
      </dsp:nvSpPr>
      <dsp:spPr>
        <a:xfrm>
          <a:off x="5352657" y="3435935"/>
          <a:ext cx="1921618" cy="6274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不決定</a:t>
          </a:r>
        </a:p>
      </dsp:txBody>
      <dsp:txXfrm>
        <a:off x="5371034" y="3454312"/>
        <a:ext cx="1884864" cy="590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889C87E-75CA-8C40-B3D5-3C493B3B333B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DF4BDBF-7DDE-6848-B5E7-AE8F1FDFAF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1857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F0DDF251-6DC0-7849-A61F-67A4D14CF9E0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noProof="0"/>
              <a:t>Click to edit Master text styles</a:t>
            </a:r>
          </a:p>
          <a:p>
            <a:pPr lvl="1"/>
            <a:r>
              <a:rPr lang="zh-TW" noProof="0"/>
              <a:t>Second level</a:t>
            </a:r>
          </a:p>
          <a:p>
            <a:pPr lvl="2"/>
            <a:r>
              <a:rPr lang="zh-TW" noProof="0"/>
              <a:t>Third level</a:t>
            </a:r>
          </a:p>
          <a:p>
            <a:pPr lvl="3"/>
            <a:r>
              <a:rPr lang="zh-TW" noProof="0"/>
              <a:t>Fourth level</a:t>
            </a:r>
          </a:p>
          <a:p>
            <a:pPr lvl="4"/>
            <a:r>
              <a:rPr lang="zh-TW" noProof="0"/>
              <a:t>Fifth level</a:t>
            </a:r>
            <a:endParaRPr lang="en-US" altLang="zh-TW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0DDA6644-A606-F84E-B341-CA527B9B63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4491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endParaRPr lang="en-US" altLang="zh-TW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7A8ABD-39C0-C64D-B4BB-50B4269E95A4}" type="slidenum">
              <a:rPr lang="en-US" altLang="zh-TW" sz="1200">
                <a:latin typeface="Calibri" charset="0"/>
              </a:rPr>
              <a:pPr/>
              <a:t>1</a:t>
            </a:fld>
            <a:endParaRPr lang="en-US" altLang="zh-TW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zh-TW">
                <a:latin typeface="Calibri" charset="0"/>
                <a:ea typeface="ＭＳ Ｐゴシック" charset="0"/>
                <a:cs typeface="ＭＳ Ｐゴシック" charset="0"/>
              </a:rPr>
              <a:t>I hope you all have a good evening and safe trip home.  Hope to see you all again tomorrow.</a:t>
            </a:r>
            <a:endParaRPr lang="en-US" altLang="zh-TW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altLang="zh-TW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B7DB23-F465-6D41-8EC8-81E9DB2F8EEB}" type="slidenum">
              <a:rPr lang="en-US" altLang="zh-TW" sz="1200">
                <a:latin typeface="Calibri" charset="0"/>
              </a:rPr>
              <a:pPr/>
              <a:t>80</a:t>
            </a:fld>
            <a:endParaRPr lang="en-US" altLang="zh-TW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EC83A7-F4FA-634D-AAE2-9C4908789FAD}" type="slidenum">
              <a:rPr lang="en-US" altLang="zh-TW" sz="1200">
                <a:latin typeface="Calibri" charset="0"/>
              </a:rPr>
              <a:pPr/>
              <a:t>2</a:t>
            </a:fld>
            <a:endParaRPr lang="en-US" altLang="zh-TW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細明體"/>
                <a:ea typeface="細明體"/>
                <a:cs typeface="細明體"/>
              </a:rPr>
              <a:t>正見有善有惡</a:t>
            </a:r>
            <a:r>
              <a:rPr lang="zh-TW" altLang="en-US" dirty="0" smtClean="0">
                <a:latin typeface="細明體"/>
                <a:ea typeface="細明體"/>
                <a:cs typeface="細明體"/>
              </a:rPr>
              <a:t>（道德的、不道德的）</a:t>
            </a:r>
          </a:p>
          <a:p>
            <a:r>
              <a:rPr lang="zh-TW" altLang="en-US" sz="1200" dirty="0" smtClean="0">
                <a:latin typeface="細明體"/>
                <a:ea typeface="細明體"/>
                <a:cs typeface="細明體"/>
              </a:rPr>
              <a:t>心淨或不淨（從內心說）</a:t>
            </a:r>
          </a:p>
          <a:p>
            <a:r>
              <a:rPr lang="zh-TW" altLang="en-US" sz="1200" dirty="0" smtClean="0">
                <a:latin typeface="細明體"/>
                <a:ea typeface="細明體"/>
                <a:cs typeface="細明體"/>
              </a:rPr>
              <a:t>利他或損他（從事行之對他人影響說）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A6644-A606-F84E-B341-CA527B9B63D0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5109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細明體"/>
                <a:ea typeface="細明體"/>
                <a:cs typeface="細明體"/>
              </a:rPr>
              <a:t>正見有善有惡</a:t>
            </a:r>
            <a:r>
              <a:rPr lang="zh-TW" altLang="en-US" dirty="0" smtClean="0">
                <a:latin typeface="細明體"/>
                <a:ea typeface="細明體"/>
                <a:cs typeface="細明體"/>
              </a:rPr>
              <a:t>（道德的、不道德的）</a:t>
            </a:r>
          </a:p>
          <a:p>
            <a:r>
              <a:rPr lang="zh-TW" altLang="en-US" sz="1200" dirty="0" smtClean="0">
                <a:latin typeface="細明體"/>
                <a:ea typeface="細明體"/>
                <a:cs typeface="細明體"/>
              </a:rPr>
              <a:t>心淨或不淨（從內心說）</a:t>
            </a:r>
          </a:p>
          <a:p>
            <a:r>
              <a:rPr lang="zh-TW" altLang="en-US" sz="1200" dirty="0" smtClean="0">
                <a:latin typeface="細明體"/>
                <a:ea typeface="細明體"/>
                <a:cs typeface="細明體"/>
              </a:rPr>
              <a:t>利他或損他（從事行之對他人影響說）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A6644-A606-F84E-B341-CA527B9B63D0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510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A6644-A606-F84E-B341-CA527B9B63D0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7004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餘如六根有具足與不具足，相貌有莊嚴與醜陋，容色有黑白，目睛有威光或無威光，音聲有優美或粗俗，嘹亮或低滯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這種人各不同的差別，都由不同的滿業而感得</a:t>
            </a:r>
            <a:r>
              <a:rPr lang="en-AU" dirty="0" smtClean="0"/>
              <a:t> </a:t>
            </a:r>
            <a:r>
              <a:rPr lang="zh-TW" altLang="en-US" dirty="0" smtClean="0"/>
              <a:t>。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A6644-A606-F84E-B341-CA527B9B63D0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551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有所感的果報，受報的時間都定了；這如造作五無間業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──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殺父，殺母，殺阿羅漢，出佛身血，破和合僧的，來生一定要墮落地獄。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也有時與報都不決定的，這大致是輕業。</a:t>
            </a:r>
            <a:r>
              <a:rPr lang="en-AU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A6644-A606-F84E-B341-CA527B9B63D0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856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這傳說，也就表示著業力不失壞的意義。</a:t>
            </a:r>
            <a:r>
              <a:rPr lang="en-AU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A6644-A606-F84E-B341-CA527B9B63D0}" type="slidenum">
              <a:rPr lang="en-US" altLang="zh-TW" smtClean="0"/>
              <a:pPr>
                <a:defRPr/>
              </a:pPr>
              <a:t>78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5996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Tomorrow we continue with the last two aspects of </a:t>
            </a:r>
            <a:r>
              <a:rPr lang="zh-TW" altLang="en-US" smtClean="0"/>
              <a:t>正見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A6644-A606-F84E-B341-CA527B9B63D0}" type="slidenum">
              <a:rPr lang="en-US" altLang="zh-TW" smtClean="0"/>
              <a:pPr>
                <a:defRPr/>
              </a:pPr>
              <a:t>79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1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1989"/>
            <a:ext cx="3854110" cy="2938461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525225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B7D58D-B2D8-414D-A656-E0FDB04D2DB6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543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25896-8090-6D4D-99D0-C78EB2D317E2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4662A-9E61-754F-AC00-E8ED034323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072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6A9AD-44B0-2041-A67F-E48515467344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ADF9-4901-8343-B9C9-08DDFBB2C1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489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EA6F-7DB7-4F4E-961B-379E82F0B186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782E3-8CFC-9142-AB6D-AF525FC363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480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C5251-B0B2-3A41-8DF5-FAB1733B4D05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0D81-3302-5F4B-BD79-12ED0B0826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442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EF4B7-DAF4-304D-843A-606C123EFCFC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7BA4-1B94-DD43-80E8-0FEB9CDBF9B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77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86FB-578E-DB4D-B3DC-8B9C493C2156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AED0C-2902-C04D-A8B5-4E5D8A9D74B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937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84029-B1CF-B54C-98DC-CB3696682EBC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61F5-9C6A-854E-B9C2-A5C2A726FA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308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56A67-2BFC-6F46-B71D-896764AB4675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15B3-77D8-8A46-AD3A-18CDC141D7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731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E4AA-023B-F446-8E5E-F8D2C03290D3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04AE-9DA5-C540-96A7-916B695107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37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8D472-65F4-8149-9893-5A68CC19A6A4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0A26-5853-1041-A2CF-D62E94CB37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476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90800" y="274638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96516"/>
            <a:ext cx="82296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</a:t>
            </a:r>
            <a:r>
              <a:rPr lang="en-US" altLang="zh-TW" dirty="0" smtClean="0"/>
              <a:t>level</a:t>
            </a:r>
            <a:endParaRPr lang="en-US" altLang="zh-TW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Book Antiqua" charset="0"/>
              </a:defRPr>
            </a:lvl1pPr>
          </a:lstStyle>
          <a:p>
            <a:pPr>
              <a:defRPr/>
            </a:pPr>
            <a:fld id="{FF753A22-F948-8B4A-914B-1413283A71F8}" type="datetime1">
              <a:rPr lang="en-US" altLang="zh-TW"/>
              <a:pPr>
                <a:defRPr/>
              </a:pPr>
              <a:t>30/07/15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Book Antiqua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rgbClr val="000000"/>
                </a:solidFill>
                <a:latin typeface="Book Antiqua" charset="0"/>
              </a:defRPr>
            </a:lvl1pPr>
          </a:lstStyle>
          <a:p>
            <a:pPr>
              <a:defRPr/>
            </a:pPr>
            <a:fld id="{4EA8B8AC-6775-204E-8EE2-4075234836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" name="Picture 9" descr="moon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flipH="1">
            <a:off x="-1" y="0"/>
            <a:ext cx="25908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华文楷体"/>
          <a:ea typeface="华文楷体"/>
          <a:cs typeface="华文楷体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华文楷体" charset="0"/>
          <a:ea typeface="华文楷体" charset="0"/>
          <a:cs typeface="华文楷体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华文楷体" charset="0"/>
          <a:ea typeface="华文楷体" charset="0"/>
          <a:cs typeface="华文楷体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华文楷体" charset="0"/>
          <a:ea typeface="华文楷体" charset="0"/>
          <a:cs typeface="华文楷体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华文楷体" charset="0"/>
          <a:ea typeface="华文楷体" charset="0"/>
          <a:cs typeface="华文楷体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badi MT Condensed Extra Bold" charset="0"/>
          <a:ea typeface="ＭＳ Ｐゴシック" charset="-128"/>
        </a:defRPr>
      </a:lvl9pPr>
    </p:titleStyle>
    <p:bodyStyle>
      <a:lvl1pPr marL="0" indent="0" algn="ctr" defTabSz="457200" rtl="0" eaLnBrk="0" fontAlgn="base" hangingPunct="0">
        <a:lnSpc>
          <a:spcPct val="150000"/>
        </a:lnSpc>
        <a:spcBef>
          <a:spcPts val="0"/>
        </a:spcBef>
        <a:spcAft>
          <a:spcPts val="0"/>
        </a:spcAft>
        <a:buFont typeface="Arial" charset="0"/>
        <a:buNone/>
        <a:defRPr sz="4400" kern="1200">
          <a:solidFill>
            <a:schemeClr val="tx1"/>
          </a:solidFill>
          <a:latin typeface="新細明體"/>
          <a:ea typeface="新細明體"/>
          <a:cs typeface="新細明體"/>
        </a:defRPr>
      </a:lvl1pPr>
      <a:lvl2pPr marL="742950" indent="-285750" algn="l" defTabSz="457200" rtl="0" eaLnBrk="0" fontAlgn="base" hangingPunct="0">
        <a:lnSpc>
          <a:spcPct val="150000"/>
        </a:lnSpc>
        <a:spcBef>
          <a:spcPts val="0"/>
        </a:spcBef>
        <a:spcAft>
          <a:spcPts val="0"/>
        </a:spcAft>
        <a:buFont typeface="Arial" charset="0"/>
        <a:buChar char="–"/>
        <a:defRPr sz="3600" kern="1200">
          <a:solidFill>
            <a:schemeClr val="tx1"/>
          </a:solidFill>
          <a:latin typeface="新細明體"/>
          <a:ea typeface="新細明體"/>
          <a:cs typeface="新細明體"/>
        </a:defRPr>
      </a:lvl2pPr>
      <a:lvl3pPr marL="1143000" indent="-228600" algn="l" defTabSz="457200" rtl="0" eaLnBrk="0" fontAlgn="base" hangingPunct="0">
        <a:lnSpc>
          <a:spcPct val="150000"/>
        </a:lnSpc>
        <a:spcBef>
          <a:spcPts val="0"/>
        </a:spcBef>
        <a:spcAft>
          <a:spcPts val="0"/>
        </a:spcAft>
        <a:buFont typeface="Arial" charset="0"/>
        <a:buChar char="•"/>
        <a:defRPr sz="3200" kern="1200">
          <a:solidFill>
            <a:schemeClr val="tx1"/>
          </a:solidFill>
          <a:latin typeface="新細明體"/>
          <a:ea typeface="新細明體"/>
          <a:cs typeface="新細明體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–"/>
        <a:defRPr sz="2000" kern="1200">
          <a:solidFill>
            <a:schemeClr val="tx1"/>
          </a:solidFill>
          <a:latin typeface="新細明體"/>
          <a:ea typeface="新細明體"/>
          <a:cs typeface="新細明體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新細明體"/>
          <a:ea typeface="新細明體"/>
          <a:cs typeface="新細明體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7.png"/><Relationship Id="rId5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13.png"/><Relationship Id="rId5" Type="http://schemas.microsoft.com/office/2007/relationships/hdphoto" Target="../media/hdphoto8.wdp"/><Relationship Id="rId6" Type="http://schemas.openxmlformats.org/officeDocument/2006/relationships/image" Target="../media/image14.png"/><Relationship Id="rId7" Type="http://schemas.microsoft.com/office/2007/relationships/hdphoto" Target="../media/hdphoto9.wdp"/><Relationship Id="rId8" Type="http://schemas.openxmlformats.org/officeDocument/2006/relationships/image" Target="../media/image15.png"/><Relationship Id="rId9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microsoft.com/office/2007/relationships/hdphoto" Target="../media/hdphoto15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microsoft.com/office/2007/relationships/hdphoto" Target="../media/hdphoto11.wdp"/><Relationship Id="rId5" Type="http://schemas.openxmlformats.org/officeDocument/2006/relationships/image" Target="../media/image18.png"/><Relationship Id="rId6" Type="http://schemas.microsoft.com/office/2007/relationships/hdphoto" Target="../media/hdphoto12.wdp"/><Relationship Id="rId7" Type="http://schemas.openxmlformats.org/officeDocument/2006/relationships/image" Target="../media/image19.png"/><Relationship Id="rId8" Type="http://schemas.microsoft.com/office/2007/relationships/hdphoto" Target="../media/hdphoto13.wdp"/><Relationship Id="rId9" Type="http://schemas.openxmlformats.org/officeDocument/2006/relationships/image" Target="../media/image20.png"/><Relationship Id="rId10" Type="http://schemas.microsoft.com/office/2007/relationships/hdphoto" Target="../media/hdphoto14.wdp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microsoft.com/office/2007/relationships/hdphoto" Target="../media/hdphoto16.wdp"/><Relationship Id="rId5" Type="http://schemas.openxmlformats.org/officeDocument/2006/relationships/image" Target="../media/image23.png"/><Relationship Id="rId6" Type="http://schemas.microsoft.com/office/2007/relationships/hdphoto" Target="../media/hdphoto17.wdp"/><Relationship Id="rId7" Type="http://schemas.openxmlformats.org/officeDocument/2006/relationships/image" Target="../media/image24.png"/><Relationship Id="rId8" Type="http://schemas.microsoft.com/office/2007/relationships/hdphoto" Target="../media/hdphoto18.wdp"/><Relationship Id="rId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microsoft.com/office/2007/relationships/hdphoto" Target="../media/hdphoto19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4" Type="http://schemas.openxmlformats.org/officeDocument/2006/relationships/image" Target="../media/image29.png"/><Relationship Id="rId5" Type="http://schemas.microsoft.com/office/2007/relationships/hdphoto" Target="../media/hdphoto2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mo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3427" y="2365727"/>
            <a:ext cx="6085905" cy="3765691"/>
          </a:xfrm>
          <a:ln>
            <a:miter lim="800000"/>
            <a:headEnd/>
            <a:tailEnd/>
          </a:ln>
          <a:effectLst>
            <a:glow rad="101600">
              <a:srgbClr val="FFFF00">
                <a:alpha val="75000"/>
              </a:srgbClr>
            </a:glow>
            <a:outerShdw blurRad="50800" dist="38100" dir="13500000" algn="tl">
              <a:srgbClr val="000000">
                <a:alpha val="43000"/>
              </a:srgbClr>
            </a:outerShdw>
          </a:effectLst>
          <a:extLst/>
        </p:spPr>
        <p:txBody>
          <a:bodyPr anchor="t"/>
          <a:lstStyle/>
          <a:p>
            <a:pPr algn="ctr" eaLnBrk="1" hangingPunct="1">
              <a:defRPr/>
            </a:pPr>
            <a:r>
              <a:rPr lang="zh-TW" altLang="en-US" sz="7500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  <a:t>學佛</a:t>
            </a:r>
            <a:r>
              <a:rPr lang="zh-TW" altLang="en-US" sz="7500" spc="3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  <a:t>者應</a:t>
            </a:r>
            <a:r>
              <a:rPr lang="zh-TW" altLang="en-US" sz="7500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  <a:t>有</a:t>
            </a:r>
            <a:br>
              <a:rPr lang="zh-TW" altLang="en-US" sz="7500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</a:br>
            <a:r>
              <a:rPr lang="zh-TW" altLang="en-US" sz="7500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  <a:t>的觀念及行持</a:t>
            </a:r>
            <a:r>
              <a:rPr lang="x-none" sz="7500" i="1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  <a:t/>
            </a:r>
            <a:br>
              <a:rPr lang="x-none" sz="7500" i="1" spc="3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lumMod val="50000"/>
                      <a:alpha val="75000"/>
                    </a:schemeClr>
                  </a:glow>
                </a:effectLst>
              </a:rPr>
            </a:br>
            <a:endParaRPr lang="en-US" sz="7500" i="1" spc="30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lumMod val="50000"/>
                    <a:alpha val="75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標題 1"/>
          <p:cNvSpPr>
            <a:spLocks noGrp="1"/>
          </p:cNvSpPr>
          <p:nvPr>
            <p:ph type="title"/>
          </p:nvPr>
        </p:nvSpPr>
        <p:spPr>
          <a:xfrm>
            <a:off x="2503820" y="326823"/>
            <a:ext cx="6553200" cy="1143000"/>
          </a:xfrm>
        </p:spPr>
        <p:txBody>
          <a:bodyPr/>
          <a:lstStyle/>
          <a:p>
            <a:r>
              <a:rPr lang="zh-TW" altLang="en-US" sz="4400" dirty="0"/>
              <a:t>歸依三寶之熏修指導原則</a:t>
            </a:r>
          </a:p>
        </p:txBody>
      </p:sp>
      <p:sp>
        <p:nvSpPr>
          <p:cNvPr id="60418" name="內容版面配置區 2"/>
          <p:cNvSpPr>
            <a:spLocks noGrp="1"/>
          </p:cNvSpPr>
          <p:nvPr>
            <p:ph idx="1"/>
          </p:nvPr>
        </p:nvSpPr>
        <p:spPr>
          <a:xfrm>
            <a:off x="486216" y="1912816"/>
            <a:ext cx="8229600" cy="4233863"/>
          </a:xfrm>
        </p:spPr>
        <p:txBody>
          <a:bodyPr/>
          <a:lstStyle/>
          <a:p>
            <a:pPr marL="0" indent="0" algn="l">
              <a:lnSpc>
                <a:spcPct val="200000"/>
              </a:lnSpc>
              <a:buNone/>
            </a:pPr>
            <a:r>
              <a:rPr lang="zh-TW" altLang="en-US" sz="4000" dirty="0" smtClean="0">
                <a:latin typeface="Gandhari Unicode" charset="0"/>
                <a:ea typeface="新細明體" charset="0"/>
                <a:cs typeface="新細明體" charset="0"/>
              </a:rPr>
              <a:t>一</a:t>
            </a:r>
            <a:r>
              <a:rPr lang="zh-TW" altLang="zh-TW" sz="4000" dirty="0"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altLang="en-US" sz="4000" dirty="0" smtClean="0">
                <a:latin typeface="Gandhari Unicode" charset="0"/>
                <a:ea typeface="新細明體" charset="0"/>
                <a:cs typeface="新細明體" charset="0"/>
              </a:rPr>
              <a:t>歸依之體</a:t>
            </a:r>
            <a:r>
              <a:rPr lang="zh-TW" altLang="en-US" sz="4000" dirty="0">
                <a:latin typeface="Gandhari Unicode" charset="0"/>
                <a:ea typeface="新細明體" charset="0"/>
                <a:cs typeface="新細明體" charset="0"/>
              </a:rPr>
              <a:t>性（信願以為體）</a:t>
            </a:r>
            <a:endParaRPr lang="zh-TW" sz="4000" dirty="0">
              <a:latin typeface="Gandhari Unicode" charset="0"/>
              <a:ea typeface="新細明體" charset="0"/>
              <a:cs typeface="新細明體" charset="0"/>
            </a:endParaRPr>
          </a:p>
          <a:p>
            <a:pPr marL="0" indent="0" algn="l">
              <a:lnSpc>
                <a:spcPct val="200000"/>
              </a:lnSpc>
              <a:buNone/>
            </a:pPr>
            <a:r>
              <a:rPr lang="zh-TW" altLang="en-US" sz="4000" dirty="0" smtClean="0">
                <a:latin typeface="Gandhari Unicode" charset="0"/>
                <a:ea typeface="新細明體" charset="0"/>
                <a:cs typeface="新細明體" charset="0"/>
              </a:rPr>
              <a:t>二、歸依之</a:t>
            </a:r>
            <a:r>
              <a:rPr lang="zh-TW" altLang="en-US" sz="4000" dirty="0">
                <a:latin typeface="Gandhari Unicode" charset="0"/>
                <a:ea typeface="新細明體" charset="0"/>
                <a:cs typeface="新細明體" charset="0"/>
              </a:rPr>
              <a:t>真義（自力自依止）</a:t>
            </a:r>
            <a:endParaRPr lang="zh-TW" sz="4000" dirty="0">
              <a:latin typeface="Gandhari Unicode" charset="0"/>
              <a:ea typeface="新細明體" charset="0"/>
              <a:cs typeface="新細明體" charset="0"/>
            </a:endParaRPr>
          </a:p>
          <a:p>
            <a:pPr marL="0" indent="0" algn="l">
              <a:lnSpc>
                <a:spcPct val="200000"/>
              </a:lnSpc>
              <a:buNone/>
            </a:pPr>
            <a:endParaRPr lang="zh-TW" altLang="en-US" dirty="0">
              <a:latin typeface="Gandhari Unicode" charset="0"/>
              <a:ea typeface="新細明體" charset="0"/>
              <a:cs typeface="新細明體" charset="0"/>
            </a:endParaRPr>
          </a:p>
        </p:txBody>
      </p:sp>
      <p:sp>
        <p:nvSpPr>
          <p:cNvPr id="604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E428AA-6DF9-6445-8594-70F93110D456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10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內容版面配置區 2"/>
          <p:cNvSpPr>
            <a:spLocks noGrp="1"/>
          </p:cNvSpPr>
          <p:nvPr>
            <p:ph idx="1"/>
          </p:nvPr>
        </p:nvSpPr>
        <p:spPr>
          <a:xfrm>
            <a:off x="717096" y="1915760"/>
            <a:ext cx="8229600" cy="4233863"/>
          </a:xfrm>
        </p:spPr>
        <p:txBody>
          <a:bodyPr/>
          <a:lstStyle/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r>
              <a:rPr lang="zh-TW" altLang="en-US" sz="4400" dirty="0"/>
              <a:t>正見的意義是什麼？</a:t>
            </a:r>
            <a:endParaRPr lang="en-US" altLang="zh-TW" sz="4400" dirty="0"/>
          </a:p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r>
              <a:rPr lang="zh-TW" altLang="en-US" sz="4400" dirty="0"/>
              <a:t>為何學佛需要正見？</a:t>
            </a:r>
            <a:endParaRPr lang="en-US" altLang="zh-TW" sz="4400" dirty="0"/>
          </a:p>
          <a:p>
            <a:pPr marL="742950" indent="-742950" algn="l">
              <a:lnSpc>
                <a:spcPct val="200000"/>
              </a:lnSpc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7680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88A0D7-2025-E94B-B518-7B515DDBB873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11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76803" name="標題 1"/>
          <p:cNvSpPr txBox="1">
            <a:spLocks/>
          </p:cNvSpPr>
          <p:nvPr/>
        </p:nvSpPr>
        <p:spPr bwMode="auto">
          <a:xfrm>
            <a:off x="2638824" y="4270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sz="4400" b="1" dirty="0">
                <a:latin typeface="华文楷体"/>
                <a:ea typeface="华文楷体"/>
                <a:cs typeface="华文楷体"/>
              </a:rPr>
              <a:t>學佛者應具足的基本正見（確信不移的定見）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標題 1"/>
          <p:cNvSpPr>
            <a:spLocks noGrp="1"/>
          </p:cNvSpPr>
          <p:nvPr>
            <p:ph type="title"/>
          </p:nvPr>
        </p:nvSpPr>
        <p:spPr>
          <a:xfrm>
            <a:off x="2590800" y="326823"/>
            <a:ext cx="6096000" cy="1143000"/>
          </a:xfrm>
        </p:spPr>
        <p:txBody>
          <a:bodyPr/>
          <a:lstStyle/>
          <a:p>
            <a:r>
              <a:rPr lang="zh-TW" altLang="en-US" sz="4400" dirty="0"/>
              <a:t>為何學佛需要正見</a:t>
            </a:r>
            <a:r>
              <a:rPr lang="zh-TW" altLang="en-US" sz="4400" dirty="0">
                <a:latin typeface="新細明體"/>
                <a:ea typeface="新細明體"/>
                <a:cs typeface="新細明體"/>
              </a:rPr>
              <a:t>？</a:t>
            </a:r>
          </a:p>
        </p:txBody>
      </p:sp>
      <p:sp>
        <p:nvSpPr>
          <p:cNvPr id="8192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/>
              <a:t>有些人是虔誠的信仰三寶</a:t>
            </a:r>
            <a:r>
              <a:rPr lang="zh-TW" altLang="en-US" sz="4400" dirty="0" smtClean="0"/>
              <a:t>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 smtClean="0"/>
              <a:t>樂善好施</a:t>
            </a:r>
            <a:r>
              <a:rPr lang="zh-TW" altLang="en-US" sz="4400" dirty="0"/>
              <a:t>，明白佛理，看來是一位典型的良好佛弟子。</a:t>
            </a:r>
          </a:p>
        </p:txBody>
      </p:sp>
      <p:sp>
        <p:nvSpPr>
          <p:cNvPr id="819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BEDC34-94F5-CC44-8806-5F32D077FDAD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12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25434" y="5196762"/>
            <a:ext cx="3181204" cy="12529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65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7200" b="1" dirty="0">
                <a:solidFill>
                  <a:srgbClr val="C00000"/>
                </a:solidFill>
                <a:effectLst>
                  <a:glow rad="292100">
                    <a:srgbClr val="FFFF00">
                      <a:alpha val="75000"/>
                    </a:srgbClr>
                  </a:glow>
                </a:effectLst>
              </a:rPr>
              <a:t>可是</a:t>
            </a:r>
            <a:r>
              <a:rPr lang="en-US" altLang="zh-TW" sz="7200" b="1" dirty="0">
                <a:solidFill>
                  <a:srgbClr val="C00000"/>
                </a:solidFill>
                <a:effectLst>
                  <a:glow rad="292100">
                    <a:srgbClr val="FFFF00">
                      <a:alpha val="75000"/>
                    </a:srgbClr>
                  </a:glow>
                </a:effectLst>
              </a:rPr>
              <a:t>…</a:t>
            </a:r>
          </a:p>
          <a:p>
            <a:pPr algn="ctr"/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內容版面配置區 2"/>
          <p:cNvSpPr>
            <a:spLocks noGrp="1"/>
          </p:cNvSpPr>
          <p:nvPr>
            <p:ph idx="1"/>
          </p:nvPr>
        </p:nvSpPr>
        <p:spPr>
          <a:xfrm>
            <a:off x="284040" y="1896516"/>
            <a:ext cx="8229600" cy="4233863"/>
          </a:xfrm>
        </p:spPr>
        <p:txBody>
          <a:bodyPr/>
          <a:lstStyle/>
          <a:p>
            <a:pPr marL="1077913" indent="-107791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 smtClean="0">
                <a:solidFill>
                  <a:srgbClr val="000000"/>
                </a:solidFill>
              </a:rPr>
              <a:t>一</a:t>
            </a:r>
            <a:r>
              <a:rPr lang="zh-TW" altLang="zh-TW" sz="4400" dirty="0">
                <a:solidFill>
                  <a:srgbClr val="000000"/>
                </a:solidFill>
              </a:rPr>
              <a:t>、</a:t>
            </a:r>
            <a:r>
              <a:rPr lang="zh-TW" altLang="en-US" sz="4400" dirty="0" smtClean="0">
                <a:solidFill>
                  <a:srgbClr val="000000"/>
                </a:solidFill>
              </a:rPr>
              <a:t>到了衰老到來</a:t>
            </a:r>
            <a:r>
              <a:rPr lang="zh-TW" altLang="en-US" sz="4400" dirty="0" smtClean="0">
                <a:solidFill>
                  <a:srgbClr val="000000"/>
                </a:solidFill>
              </a:rPr>
              <a:t>，</a:t>
            </a:r>
            <a:r>
              <a:rPr lang="en-US" altLang="zh-TW" sz="4400" dirty="0" smtClean="0">
                <a:solidFill>
                  <a:srgbClr val="000000"/>
                </a:solidFill>
              </a:rPr>
              <a:t>……</a:t>
            </a:r>
            <a:r>
              <a:rPr lang="zh-TW" altLang="en-US" sz="4400" dirty="0" smtClean="0">
                <a:solidFill>
                  <a:srgbClr val="000000"/>
                </a:solidFill>
              </a:rPr>
              <a:t>素食幾</a:t>
            </a:r>
            <a:r>
              <a:rPr lang="zh-TW" altLang="en-US" sz="4400" dirty="0">
                <a:solidFill>
                  <a:srgbClr val="000000"/>
                </a:solidFill>
              </a:rPr>
              <a:t>十年</a:t>
            </a:r>
            <a:r>
              <a:rPr lang="zh-TW" altLang="en-US" sz="4400" dirty="0" smtClean="0">
                <a:solidFill>
                  <a:srgbClr val="000000"/>
                </a:solidFill>
              </a:rPr>
              <a:t>，又重開殺</a:t>
            </a:r>
            <a:r>
              <a:rPr lang="zh-TW" altLang="en-US" sz="4400" dirty="0">
                <a:solidFill>
                  <a:srgbClr val="000000"/>
                </a:solidFill>
              </a:rPr>
              <a:t>戒了</a:t>
            </a:r>
            <a:r>
              <a:rPr lang="zh-TW" altLang="en-US" sz="4400" dirty="0" smtClean="0">
                <a:solidFill>
                  <a:srgbClr val="000000"/>
                </a:solidFill>
              </a:rPr>
              <a:t>。</a:t>
            </a:r>
          </a:p>
          <a:p>
            <a:pPr marL="1077913" indent="-1077913" algn="l"/>
            <a:r>
              <a:rPr lang="zh-TW" altLang="en-US" dirty="0"/>
              <a:t>二、有的遇到疾病</a:t>
            </a:r>
            <a:r>
              <a:rPr lang="zh-TW" altLang="en-US" dirty="0" smtClean="0"/>
              <a:t>纏綿</a:t>
            </a:r>
            <a:r>
              <a:rPr lang="zh-TW" altLang="zh-TW" dirty="0" smtClean="0"/>
              <a:t>，</a:t>
            </a:r>
            <a:r>
              <a:rPr lang="zh-TW" altLang="en-US" dirty="0"/>
              <a:t>什麼也去試試看。</a:t>
            </a:r>
            <a:endParaRPr lang="zh-TW" altLang="en-US" sz="4400" dirty="0">
              <a:solidFill>
                <a:srgbClr val="000000"/>
              </a:solidFill>
            </a:endParaRPr>
          </a:p>
          <a:p>
            <a:pPr marL="1698625" indent="-1698625" algn="l"/>
            <a:endParaRPr lang="zh-TW" altLang="en-US" dirty="0"/>
          </a:p>
        </p:txBody>
      </p:sp>
      <p:sp>
        <p:nvSpPr>
          <p:cNvPr id="8397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5D34FB-E119-0D40-AAE4-4AD9891E787E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13</a:t>
            </a:fld>
            <a:endParaRPr lang="en-US" altLang="zh-TW" sz="1200" dirty="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326823"/>
            <a:ext cx="6096000" cy="1143000"/>
          </a:xfrm>
        </p:spPr>
        <p:txBody>
          <a:bodyPr/>
          <a:lstStyle/>
          <a:p>
            <a:r>
              <a:rPr lang="zh-TW" altLang="en-US" sz="4400" dirty="0"/>
              <a:t>為何學佛需要正見</a:t>
            </a:r>
            <a:r>
              <a:rPr lang="zh-TW" altLang="en-US" sz="4400" dirty="0">
                <a:latin typeface="新細明體"/>
                <a:ea typeface="新細明體"/>
                <a:cs typeface="新細明體"/>
              </a:rPr>
              <a:t>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714" r="100000">
                        <a14:foregroundMark x1="88571" y1="35526" x2="81429" y2="42105"/>
                        <a14:foregroundMark x1="78571" y1="3289" x2="81429" y2="111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3452" y="1451603"/>
            <a:ext cx="1860548" cy="1010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875" y1="9091" x2="11875" y2="48760"/>
                        <a14:foregroundMark x1="23750" y1="6612" x2="15000" y2="190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1940" y="5107940"/>
            <a:ext cx="2133600" cy="1613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內容版面配置區 2"/>
          <p:cNvSpPr>
            <a:spLocks noGrp="1"/>
          </p:cNvSpPr>
          <p:nvPr>
            <p:ph idx="1"/>
          </p:nvPr>
        </p:nvSpPr>
        <p:spPr>
          <a:xfrm>
            <a:off x="284040" y="1896516"/>
            <a:ext cx="8229600" cy="4233863"/>
          </a:xfrm>
        </p:spPr>
        <p:txBody>
          <a:bodyPr/>
          <a:lstStyle/>
          <a:p>
            <a:pPr marL="1077913" indent="-1077913" algn="l">
              <a:lnSpc>
                <a:spcPct val="150000"/>
              </a:lnSpc>
              <a:buFont typeface="Arial" charset="0"/>
              <a:buNone/>
            </a:pPr>
            <a:r>
              <a:rPr lang="zh-TW" altLang="en-US" sz="4400" dirty="0" smtClean="0"/>
              <a:t>三、有的經濟</a:t>
            </a:r>
            <a:r>
              <a:rPr lang="zh-TW" altLang="en-US" sz="4400" dirty="0"/>
              <a:t>情形不好</a:t>
            </a:r>
            <a:r>
              <a:rPr lang="zh-TW" altLang="en-US" sz="4400" dirty="0" smtClean="0"/>
              <a:t>，</a:t>
            </a:r>
          </a:p>
          <a:p>
            <a:pPr marL="1077913" indent="-1077913" algn="l">
              <a:lnSpc>
                <a:spcPct val="150000"/>
              </a:lnSpc>
              <a:buFont typeface="Arial" charset="0"/>
              <a:buNone/>
            </a:pPr>
            <a:r>
              <a:rPr lang="zh-TW" altLang="en-US" dirty="0"/>
              <a:t>	</a:t>
            </a:r>
            <a:r>
              <a:rPr lang="zh-TW" altLang="en-US" sz="4400" dirty="0" smtClean="0"/>
              <a:t>就去</a:t>
            </a:r>
            <a:r>
              <a:rPr lang="zh-TW" altLang="en-US" sz="4400" dirty="0"/>
              <a:t>求財神；</a:t>
            </a:r>
            <a:endParaRPr lang="en-US" altLang="zh-TW" sz="4400" dirty="0"/>
          </a:p>
          <a:p>
            <a:pPr marL="1077913" indent="-1077913" algn="l">
              <a:lnSpc>
                <a:spcPct val="120000"/>
              </a:lnSpc>
              <a:buFont typeface="Arial" charset="0"/>
              <a:buNone/>
            </a:pPr>
            <a:r>
              <a:rPr lang="zh-TW" altLang="en-US" sz="4400" dirty="0" smtClean="0"/>
              <a:t>四、為了想中獎券，</a:t>
            </a:r>
          </a:p>
          <a:p>
            <a:pPr marL="1077913" indent="-1077913" algn="l">
              <a:lnSpc>
                <a:spcPct val="120000"/>
              </a:lnSpc>
              <a:spcBef>
                <a:spcPts val="0"/>
              </a:spcBef>
              <a:buFont typeface="Arial" charset="0"/>
              <a:buNone/>
            </a:pPr>
            <a:r>
              <a:rPr lang="zh-TW" altLang="en-US" sz="4400" dirty="0" smtClean="0"/>
              <a:t>	去仙公</a:t>
            </a:r>
            <a:r>
              <a:rPr lang="zh-TW" altLang="en-US" sz="4400" dirty="0"/>
              <a:t>廟求夢。</a:t>
            </a:r>
          </a:p>
        </p:txBody>
      </p:sp>
      <p:sp>
        <p:nvSpPr>
          <p:cNvPr id="8601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0E6BC2-5B1F-3D46-B0F1-077AB87E3511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14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326823"/>
            <a:ext cx="6096000" cy="1143000"/>
          </a:xfrm>
        </p:spPr>
        <p:txBody>
          <a:bodyPr/>
          <a:lstStyle/>
          <a:p>
            <a:r>
              <a:rPr lang="zh-TW" altLang="en-US" sz="4400" dirty="0"/>
              <a:t>為何學佛需要正見</a:t>
            </a:r>
            <a:r>
              <a:rPr lang="zh-TW" altLang="en-US" sz="4400" dirty="0">
                <a:latin typeface="新細明體"/>
                <a:ea typeface="新細明體"/>
                <a:cs typeface="新細明體"/>
              </a:rPr>
              <a:t>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" b="100000" l="0" r="100000">
                        <a14:foregroundMark x1="90171" y1="75463" x2="90171" y2="75463"/>
                        <a14:foregroundMark x1="82051" y1="37963" x2="81624" y2="46296"/>
                        <a14:foregroundMark x1="13675" y1="39815" x2="16239" y2="439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5000" y="2713372"/>
            <a:ext cx="2971800" cy="3458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內容版面配置區 2"/>
          <p:cNvSpPr>
            <a:spLocks noGrp="1"/>
          </p:cNvSpPr>
          <p:nvPr>
            <p:ph idx="1"/>
          </p:nvPr>
        </p:nvSpPr>
        <p:spPr>
          <a:xfrm>
            <a:off x="264800" y="1896516"/>
            <a:ext cx="8229600" cy="4233863"/>
          </a:xfrm>
        </p:spPr>
        <p:txBody>
          <a:bodyPr/>
          <a:lstStyle/>
          <a:p>
            <a:pPr marL="1077913" indent="-107791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 smtClean="0"/>
              <a:t>五、有些人修持</a:t>
            </a:r>
            <a:r>
              <a:rPr lang="zh-TW" altLang="en-US" sz="4400" dirty="0"/>
              <a:t>精進，到了晚年，為了愛著那必朽的身體，就去修精煉氣</a:t>
            </a:r>
            <a:r>
              <a:rPr lang="zh-TW" altLang="en-US" sz="4400" dirty="0" smtClean="0"/>
              <a:t>，</a:t>
            </a:r>
          </a:p>
          <a:p>
            <a:pPr marL="1077913" indent="-1077913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 smtClean="0"/>
              <a:t>	向外道看齊</a:t>
            </a:r>
            <a:r>
              <a:rPr lang="zh-TW" altLang="en-US" sz="4400" dirty="0"/>
              <a:t>。</a:t>
            </a:r>
          </a:p>
        </p:txBody>
      </p:sp>
      <p:sp>
        <p:nvSpPr>
          <p:cNvPr id="8704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CA6335-9A69-0C49-B5D4-732954DC6F7A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15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326823"/>
            <a:ext cx="6096000" cy="1143000"/>
          </a:xfrm>
        </p:spPr>
        <p:txBody>
          <a:bodyPr/>
          <a:lstStyle/>
          <a:p>
            <a:r>
              <a:rPr lang="zh-TW" altLang="en-US" sz="4400" dirty="0"/>
              <a:t>為何學佛需要正見</a:t>
            </a:r>
            <a:r>
              <a:rPr lang="zh-TW" altLang="en-US" sz="4400" dirty="0">
                <a:latin typeface="新細明體"/>
                <a:ea typeface="新細明體"/>
                <a:cs typeface="新細明體"/>
              </a:rPr>
              <a:t>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3" b="90795" l="2105" r="89895">
                        <a14:backgroundMark x1="75789" y1="11925" x2="69053" y2="31590"/>
                        <a14:backgroundMark x1="58105" y1="7531" x2="69895" y2="7531"/>
                        <a14:backgroundMark x1="51789" y1="6904" x2="62737" y2="5858"/>
                        <a14:backgroundMark x1="61053" y1="47490" x2="58737" y2="57531"/>
                        <a14:backgroundMark x1="63368" y1="11925" x2="63368" y2="317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540471" y="3966039"/>
            <a:ext cx="3103289" cy="3122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8AD14B-AA85-594B-A09B-7BCE7EBD219E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16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343103"/>
            <a:ext cx="6096000" cy="1143000"/>
          </a:xfrm>
        </p:spPr>
        <p:txBody>
          <a:bodyPr/>
          <a:lstStyle/>
          <a:p>
            <a:r>
              <a:rPr lang="zh-TW" altLang="en-US" sz="4400" dirty="0"/>
              <a:t>為何學佛需要正見</a:t>
            </a:r>
            <a:r>
              <a:rPr lang="zh-TW" altLang="en-US" sz="4400" dirty="0">
                <a:latin typeface="新細明體"/>
                <a:ea typeface="新細明體"/>
                <a:cs typeface="新細明體"/>
              </a:rPr>
              <a:t>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932" y="1905124"/>
            <a:ext cx="7907805" cy="440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5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2540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新細明體"/>
                <a:ea typeface="新細明體"/>
                <a:cs typeface="新細明體"/>
              </a:rPr>
              <a:t>※ </a:t>
            </a:r>
            <a:r>
              <a:rPr lang="zh-TW" altLang="en-US" sz="54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2540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新細明體"/>
                <a:ea typeface="新細明體"/>
                <a:cs typeface="新細明體"/>
              </a:rPr>
              <a:t>這</a:t>
            </a:r>
            <a:r>
              <a:rPr lang="zh-TW" altLang="en-US" sz="5400" b="1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glow rad="2540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新細明體"/>
                <a:ea typeface="新細明體"/>
                <a:cs typeface="新細明體"/>
              </a:rPr>
              <a:t>都是正見不具足，不能修成堅定不移的確信，這才身體與環境不良，就動搖而轉向了。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內容版面配置區 2"/>
          <p:cNvSpPr>
            <a:spLocks noGrp="1"/>
          </p:cNvSpPr>
          <p:nvPr>
            <p:ph idx="1"/>
          </p:nvPr>
        </p:nvSpPr>
        <p:spPr>
          <a:xfrm>
            <a:off x="457200" y="1877272"/>
            <a:ext cx="8585200" cy="4233863"/>
          </a:xfrm>
        </p:spPr>
        <p:txBody>
          <a:bodyPr/>
          <a:lstStyle/>
          <a:p>
            <a:pPr marL="0" lvl="2" indent="0">
              <a:lnSpc>
                <a:spcPct val="120000"/>
              </a:lnSpc>
              <a:spcAft>
                <a:spcPts val="0"/>
              </a:spcAft>
              <a:buNone/>
              <a:tabLst>
                <a:tab pos="4849813" algn="l"/>
              </a:tabLst>
            </a:pPr>
            <a:r>
              <a:rPr lang="en-US" altLang="zh-TW" sz="3600" dirty="0" smtClean="0">
                <a:latin typeface="細明體"/>
                <a:ea typeface="細明體"/>
                <a:cs typeface="細明體"/>
              </a:rPr>
              <a:t>1.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正</a:t>
            </a:r>
            <a:r>
              <a:rPr lang="zh-TW" altLang="en-US" sz="3600" dirty="0">
                <a:latin typeface="細明體"/>
                <a:ea typeface="細明體"/>
                <a:cs typeface="細明體"/>
              </a:rPr>
              <a:t>見有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善有惡	心淨或不淨，</a:t>
            </a:r>
            <a:endParaRPr lang="en-US" altLang="zh-TW" sz="3600" dirty="0">
              <a:latin typeface="細明體"/>
              <a:ea typeface="細明體"/>
              <a:cs typeface="細明體"/>
            </a:endParaRPr>
          </a:p>
          <a:p>
            <a:pPr marL="80010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>
                <a:tab pos="4849813" algn="l"/>
              </a:tabLst>
            </a:pP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	利他</a:t>
            </a:r>
            <a:r>
              <a:rPr lang="zh-TW" altLang="en-US" sz="3600" dirty="0">
                <a:latin typeface="細明體"/>
                <a:ea typeface="細明體"/>
                <a:cs typeface="細明體"/>
              </a:rPr>
              <a:t>或損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他；</a:t>
            </a:r>
            <a:endParaRPr lang="zh-TW" sz="3600" dirty="0" smtClean="0">
              <a:latin typeface="細明體"/>
              <a:ea typeface="細明體"/>
              <a:cs typeface="細明體"/>
            </a:endParaRPr>
          </a:p>
          <a:p>
            <a:pPr marL="0" indent="0" algn="l" defTabSz="681038">
              <a:lnSpc>
                <a:spcPct val="120000"/>
              </a:lnSpc>
              <a:spcBef>
                <a:spcPts val="3024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en-US" altLang="zh-TW" sz="3600" dirty="0" smtClean="0">
                <a:latin typeface="細明體"/>
                <a:ea typeface="細明體"/>
                <a:cs typeface="細明體"/>
              </a:rPr>
              <a:t>2.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正見</a:t>
            </a:r>
            <a:r>
              <a:rPr lang="zh-TW" altLang="en-US" sz="3600" dirty="0">
                <a:latin typeface="細明體"/>
                <a:ea typeface="細明體"/>
                <a:cs typeface="細明體"/>
              </a:rPr>
              <a:t>有業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有報	微小轉</a:t>
            </a:r>
            <a:r>
              <a:rPr lang="zh-TW" altLang="en-US" sz="3600" dirty="0">
                <a:latin typeface="細明體"/>
                <a:ea typeface="細明體"/>
                <a:cs typeface="細明體"/>
              </a:rPr>
              <a:t>廣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大，</a:t>
            </a:r>
            <a:endParaRPr lang="zh-TW" altLang="en-US" sz="3600" dirty="0">
              <a:latin typeface="細明體"/>
              <a:ea typeface="細明體"/>
              <a:cs typeface="細明體"/>
            </a:endParaRPr>
          </a:p>
          <a:p>
            <a:pPr marL="0" indent="0" algn="l" defTabSz="681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	能引或能滿，</a:t>
            </a:r>
            <a:endParaRPr lang="en-US" altLang="zh-TW" sz="3600" dirty="0">
              <a:latin typeface="細明體"/>
              <a:ea typeface="細明體"/>
              <a:cs typeface="細明體"/>
            </a:endParaRPr>
          </a:p>
          <a:p>
            <a:pPr marL="0" indent="0" algn="l" defTabSz="681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en-US" altLang="zh-TW" sz="3600" dirty="0" smtClean="0">
                <a:latin typeface="細明體"/>
                <a:ea typeface="細明體"/>
                <a:cs typeface="細明體"/>
              </a:rPr>
              <a:t>	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決定</a:t>
            </a:r>
            <a:r>
              <a:rPr lang="zh-TW" altLang="en-US" sz="3600" dirty="0">
                <a:latin typeface="細明體"/>
                <a:ea typeface="細明體"/>
                <a:cs typeface="細明體"/>
              </a:rPr>
              <a:t>或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不定</a:t>
            </a:r>
            <a:r>
              <a:rPr lang="zh-TW" altLang="en-US" sz="3600" dirty="0">
                <a:latin typeface="細明體"/>
                <a:ea typeface="細明體"/>
                <a:cs typeface="細明體"/>
              </a:rPr>
              <a:t>，</a:t>
            </a:r>
            <a:endParaRPr lang="zh-TW" altLang="en-US" sz="3600" dirty="0" smtClean="0">
              <a:latin typeface="細明體"/>
              <a:ea typeface="細明體"/>
              <a:cs typeface="細明體"/>
            </a:endParaRPr>
          </a:p>
          <a:p>
            <a:pPr marL="0" indent="0" algn="l" defTabSz="681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zh-TW" altLang="en-US" sz="3600" dirty="0">
                <a:latin typeface="細明體"/>
                <a:ea typeface="細明體"/>
                <a:cs typeface="細明體"/>
              </a:rPr>
              <a:t>	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現生或後報，</a:t>
            </a:r>
            <a:endParaRPr lang="zh-TW" sz="3600" dirty="0">
              <a:latin typeface="細明體"/>
              <a:ea typeface="細明體"/>
              <a:cs typeface="細明體"/>
            </a:endParaRPr>
          </a:p>
        </p:txBody>
      </p:sp>
      <p:sp>
        <p:nvSpPr>
          <p:cNvPr id="901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C778B5-E88C-EF4D-880E-BBBDCC605C18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17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2638824" y="4270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sz="4400" b="1" dirty="0">
                <a:latin typeface="华文楷体"/>
                <a:ea typeface="华文楷体"/>
                <a:cs typeface="华文楷体"/>
              </a:rPr>
              <a:t>學佛者應具足的基本正見（確信不移的定見）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內容版面配置區 2"/>
          <p:cNvSpPr>
            <a:spLocks noGrp="1"/>
          </p:cNvSpPr>
          <p:nvPr>
            <p:ph idx="1"/>
          </p:nvPr>
        </p:nvSpPr>
        <p:spPr>
          <a:xfrm>
            <a:off x="457200" y="1915760"/>
            <a:ext cx="8585200" cy="4233863"/>
          </a:xfrm>
        </p:spPr>
        <p:txBody>
          <a:bodyPr/>
          <a:lstStyle/>
          <a:p>
            <a:pPr marL="0" lvl="2" indent="0">
              <a:lnSpc>
                <a:spcPct val="120000"/>
              </a:lnSpc>
              <a:spcAft>
                <a:spcPts val="0"/>
              </a:spcAft>
              <a:buNone/>
              <a:tabLst>
                <a:tab pos="4849813" algn="l"/>
              </a:tabLst>
            </a:pPr>
            <a:r>
              <a:rPr lang="en-US" altLang="zh-TW" sz="3600" dirty="0" smtClean="0">
                <a:latin typeface="細明體"/>
                <a:ea typeface="細明體"/>
                <a:cs typeface="細明體"/>
              </a:rPr>
              <a:t>3.</a:t>
            </a:r>
            <a:r>
              <a:rPr lang="zh-CHT" altLang="en-US" sz="3600" dirty="0" smtClean="0">
                <a:latin typeface="細明體"/>
                <a:ea typeface="細明體"/>
                <a:cs typeface="細明體"/>
              </a:rPr>
              <a:t>正</a:t>
            </a:r>
            <a:r>
              <a:rPr lang="zh-CHT" altLang="en-US" sz="3600" dirty="0">
                <a:latin typeface="細明體"/>
                <a:ea typeface="細明體"/>
                <a:cs typeface="細明體"/>
              </a:rPr>
              <a:t>見有前生</a:t>
            </a:r>
            <a:r>
              <a:rPr lang="zh-CHT" altLang="en-US" sz="3600" dirty="0" smtClean="0">
                <a:latin typeface="細明體"/>
                <a:ea typeface="細明體"/>
                <a:cs typeface="細明體"/>
              </a:rPr>
              <a:t>有後世	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由業往後有，</a:t>
            </a:r>
            <a:endParaRPr lang="en-US" altLang="zh-TW" sz="3600" dirty="0">
              <a:latin typeface="細明體"/>
              <a:ea typeface="細明體"/>
              <a:cs typeface="細明體"/>
            </a:endParaRPr>
          </a:p>
          <a:p>
            <a:pPr marL="80010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>
                <a:tab pos="4849813" algn="l"/>
              </a:tabLst>
            </a:pP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	薪盡火相傳。</a:t>
            </a:r>
            <a:endParaRPr lang="zh-TW" sz="3600" dirty="0" smtClean="0">
              <a:latin typeface="細明體"/>
              <a:ea typeface="細明體"/>
              <a:cs typeface="細明體"/>
            </a:endParaRPr>
          </a:p>
          <a:p>
            <a:pPr marL="0" indent="0" algn="l" defTabSz="681038">
              <a:lnSpc>
                <a:spcPct val="120000"/>
              </a:lnSpc>
              <a:spcBef>
                <a:spcPts val="3024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zh-TW" altLang="zh-TW" sz="3600" dirty="0">
                <a:latin typeface="細明體"/>
                <a:ea typeface="細明體"/>
                <a:cs typeface="細明體"/>
              </a:rPr>
              <a:t>4</a:t>
            </a:r>
            <a:r>
              <a:rPr lang="en-US" altLang="zh-TW" sz="3600" dirty="0" smtClean="0">
                <a:latin typeface="細明體"/>
                <a:ea typeface="細明體"/>
                <a:cs typeface="細明體"/>
              </a:rPr>
              <a:t>.</a:t>
            </a:r>
            <a:r>
              <a:rPr lang="ja-JP" altLang="en-US" sz="3600" dirty="0" smtClean="0">
                <a:latin typeface="細明體"/>
                <a:ea typeface="細明體"/>
                <a:cs typeface="細明體"/>
              </a:rPr>
              <a:t>正</a:t>
            </a:r>
            <a:r>
              <a:rPr lang="ja-JP" altLang="en-US" sz="3600" dirty="0">
                <a:latin typeface="細明體"/>
                <a:ea typeface="細明體"/>
                <a:cs typeface="細明體"/>
              </a:rPr>
              <a:t>見有凡夫有聖者</a:t>
            </a: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	生死常相續，</a:t>
            </a:r>
            <a:endParaRPr lang="zh-TW" altLang="en-US" sz="3600" dirty="0">
              <a:latin typeface="細明體"/>
              <a:ea typeface="細明體"/>
              <a:cs typeface="細明體"/>
            </a:endParaRPr>
          </a:p>
          <a:p>
            <a:pPr marL="0" indent="0" algn="l" defTabSz="681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zh-TW" altLang="en-US" sz="3600" dirty="0" smtClean="0">
                <a:latin typeface="細明體"/>
                <a:ea typeface="細明體"/>
                <a:cs typeface="細明體"/>
              </a:rPr>
              <a:t>	聖者得解脫，</a:t>
            </a:r>
          </a:p>
          <a:p>
            <a:pPr marL="0" indent="0" algn="l" defTabSz="681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en-US" sz="3600" dirty="0" smtClean="0"/>
              <a:t>	凡</a:t>
            </a:r>
            <a:r>
              <a:rPr lang="en-US" sz="3600" dirty="0"/>
              <a:t>聖縛脫異</a:t>
            </a:r>
            <a:r>
              <a:rPr lang="en-US" sz="3600" dirty="0" smtClean="0"/>
              <a:t>，</a:t>
            </a:r>
          </a:p>
          <a:p>
            <a:pPr marL="0" indent="0" algn="l" defTabSz="681038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849813" algn="l"/>
              </a:tabLst>
            </a:pPr>
            <a:r>
              <a:rPr lang="en-US" sz="3600" dirty="0"/>
              <a:t>	</a:t>
            </a:r>
            <a:r>
              <a:rPr lang="en-US" sz="3600" dirty="0" smtClean="0"/>
              <a:t>深信</a:t>
            </a:r>
            <a:r>
              <a:rPr lang="en-US" sz="3600" dirty="0"/>
              <a:t>勿疑惑。</a:t>
            </a:r>
            <a:r>
              <a:rPr lang="en-AU" sz="3600" dirty="0"/>
              <a:t> </a:t>
            </a:r>
            <a:endParaRPr lang="zh-TW" sz="3600" dirty="0">
              <a:latin typeface="細明體"/>
              <a:ea typeface="細明體"/>
              <a:cs typeface="細明體"/>
            </a:endParaRPr>
          </a:p>
        </p:txBody>
      </p:sp>
      <p:sp>
        <p:nvSpPr>
          <p:cNvPr id="901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C778B5-E88C-EF4D-880E-BBBDCC605C18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18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2638824" y="4270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sz="4400" b="1" dirty="0">
                <a:latin typeface="华文楷体"/>
                <a:ea typeface="华文楷体"/>
                <a:cs typeface="华文楷体"/>
              </a:rPr>
              <a:t>學佛者應具足的基本正見（確信不移的定見）</a:t>
            </a:r>
          </a:p>
        </p:txBody>
      </p:sp>
    </p:spTree>
    <p:extLst>
      <p:ext uri="{BB962C8B-B14F-4D97-AF65-F5344CB8AC3E}">
        <p14:creationId xmlns:p14="http://schemas.microsoft.com/office/powerpoint/2010/main" val="22342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正見有善有惡</a:t>
            </a:r>
          </a:p>
        </p:txBody>
      </p:sp>
      <p:sp>
        <p:nvSpPr>
          <p:cNvPr id="92162" name="內容版面配置區 2"/>
          <p:cNvSpPr>
            <a:spLocks noGrp="1"/>
          </p:cNvSpPr>
          <p:nvPr>
            <p:ph idx="1"/>
          </p:nvPr>
        </p:nvSpPr>
        <p:spPr>
          <a:xfrm>
            <a:off x="322520" y="1915760"/>
            <a:ext cx="8686800" cy="4233863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確信我們的起心作事，有善的與不善的，也就是道德的與不道德的。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佛法的正見，從確見世間</a:t>
            </a:r>
            <a:r>
              <a:rPr lang="zh-TW" altLang="en-US" sz="4400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（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出世間</a:t>
            </a:r>
            <a:r>
              <a:rPr lang="zh-TW" altLang="en-US" sz="4400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）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有道德的定律著手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。</a:t>
            </a:r>
          </a:p>
        </p:txBody>
      </p:sp>
      <p:sp>
        <p:nvSpPr>
          <p:cNvPr id="9216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C75961-A19F-084C-9B52-6E4130A2A5CF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19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88873" y="535131"/>
            <a:ext cx="7377738" cy="4814637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zh-TW" altLang="en-US" sz="8800" dirty="0">
                <a:latin typeface="华文楷体" charset="0"/>
                <a:ea typeface="华文楷体" charset="0"/>
                <a:cs typeface="华文楷体" charset="0"/>
              </a:rPr>
              <a:t>為何</a:t>
            </a:r>
            <a:r>
              <a:rPr lang="zh-TW" altLang="en-US" sz="8800" dirty="0" smtClean="0">
                <a:latin typeface="华文楷体" charset="0"/>
                <a:ea typeface="华文楷体" charset="0"/>
                <a:cs typeface="华文楷体" charset="0"/>
              </a:rPr>
              <a:t>需要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zh-TW" altLang="en-US" sz="8800" dirty="0" smtClean="0">
                <a:latin typeface="华文楷体" charset="0"/>
                <a:ea typeface="华文楷体" charset="0"/>
                <a:cs typeface="华文楷体" charset="0"/>
              </a:rPr>
              <a:t>學習佛法</a:t>
            </a:r>
            <a:r>
              <a:rPr lang="zh-TW" altLang="en-US" sz="8800" dirty="0">
                <a:latin typeface="Britannic Bold" charset="0"/>
                <a:ea typeface="新細明體" charset="0"/>
                <a:cs typeface="新細明體" charset="0"/>
              </a:rPr>
              <a:t>？</a:t>
            </a:r>
            <a:endParaRPr lang="en-US" altLang="zh-TW" dirty="0" smtClean="0"/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D94B63-A584-AA4B-BB67-FAD2B069546A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3" b="94686" l="9032" r="890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200" y="3600813"/>
            <a:ext cx="2421491" cy="3233862"/>
          </a:xfrm>
          <a:prstGeom prst="rect">
            <a:avLst/>
          </a:prstGeom>
        </p:spPr>
      </p:pic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87">
                        <a14:foregroundMark x1="10769" y1="6589" x2="7179" y2="14729"/>
                        <a14:backgroundMark x1="4615" y1="95736" x2="6154" y2="99612"/>
                        <a14:backgroundMark x1="2051" y1="90698" x2="4615" y2="93798"/>
                        <a14:backgroundMark x1="11282" y1="97287" x2="13333" y2="99612"/>
                        <a14:backgroundMark x1="43077" y1="97674" x2="43077" y2="97674"/>
                        <a14:backgroundMark x1="95385" y1="3876" x2="93333" y2="92636"/>
                        <a14:backgroundMark x1="57436" y1="97674" x2="55385" y2="992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15" y="-76978"/>
            <a:ext cx="2476500" cy="3276600"/>
          </a:xfrm>
          <a:prstGeom prst="rect">
            <a:avLst/>
          </a:prstGeom>
          <a:ln>
            <a:noFill/>
          </a:ln>
          <a:effectLst>
            <a:glow rad="863600">
              <a:srgbClr val="F5E728">
                <a:alpha val="31000"/>
              </a:srgbClr>
            </a:glow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什麼是善不善呢</a:t>
            </a:r>
            <a:r>
              <a:rPr lang="zh-TW" altLang="en-US" dirty="0">
                <a:latin typeface="細明體"/>
                <a:ea typeface="細明體"/>
                <a:cs typeface="細明體"/>
              </a:rPr>
              <a:t>？</a:t>
            </a:r>
          </a:p>
        </p:txBody>
      </p:sp>
      <p:sp>
        <p:nvSpPr>
          <p:cNvPr id="931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從自己的內心說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：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「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心淨」是善的；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如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「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或不淨」，那就是不善的。</a:t>
            </a:r>
          </a:p>
        </p:txBody>
      </p:sp>
      <p:sp>
        <p:nvSpPr>
          <p:cNvPr id="931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07C50F-7062-8648-8E4D-B38839C8A53A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20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內容版面配置區 2"/>
          <p:cNvSpPr>
            <a:spLocks noGrp="1"/>
          </p:cNvSpPr>
          <p:nvPr>
            <p:ph idx="1"/>
          </p:nvPr>
        </p:nvSpPr>
        <p:spPr>
          <a:xfrm>
            <a:off x="263460" y="1915760"/>
            <a:ext cx="8743072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從見於事行的對他影響來說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：</a:t>
            </a:r>
            <a:r>
              <a:rPr lang="en-US" altLang="zh-TW" sz="4400" dirty="0" smtClean="0">
                <a:latin typeface="細明體"/>
                <a:ea typeface="細明體"/>
                <a:cs typeface="細明體"/>
              </a:rPr>
              <a:t> 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如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有「利」於「他」的，是善；如「或」有「損」於「他」的，是不善。</a:t>
            </a:r>
          </a:p>
        </p:txBody>
      </p:sp>
      <p:sp>
        <p:nvSpPr>
          <p:cNvPr id="942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760CD2-A8D5-C44F-A97B-76AC26E45A1E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21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什麼是善不善呢</a:t>
            </a:r>
            <a:r>
              <a:rPr lang="zh-TW" altLang="en-US" dirty="0">
                <a:latin typeface="細明體"/>
                <a:ea typeface="細明體"/>
                <a:cs typeface="細明體"/>
              </a:rPr>
              <a:t>？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如所作為而有害於他，那即使有利於己（損他利己），也是不善而不可為的。</a:t>
            </a:r>
          </a:p>
        </p:txBody>
      </p:sp>
      <p:sp>
        <p:nvSpPr>
          <p:cNvPr id="952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56F5B3-C074-8246-B3DA-3C60CD30BA5F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22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什麼是善不善呢</a:t>
            </a:r>
            <a:r>
              <a:rPr lang="zh-TW" altLang="en-US" dirty="0">
                <a:latin typeface="細明體"/>
                <a:ea typeface="細明體"/>
                <a:cs typeface="細明體"/>
              </a:rPr>
              <a:t>？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如有利於他，那即使有損於己（損己利他），也是善的而應該做的。</a:t>
            </a:r>
          </a:p>
        </p:txBody>
      </p:sp>
      <p:sp>
        <p:nvSpPr>
          <p:cNvPr id="9625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E62DA8A-4128-7147-9A86-928E07674155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23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什麼是善不善呢</a:t>
            </a:r>
            <a:r>
              <a:rPr lang="zh-TW" altLang="en-US" dirty="0">
                <a:latin typeface="細明體"/>
                <a:ea typeface="細明體"/>
                <a:cs typeface="細明體"/>
              </a:rPr>
              <a:t>？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內容版面配置區 2"/>
          <p:cNvSpPr>
            <a:spLocks noGrp="1"/>
          </p:cNvSpPr>
          <p:nvPr>
            <p:ph idx="1"/>
          </p:nvPr>
        </p:nvSpPr>
        <p:spPr>
          <a:xfrm>
            <a:off x="879192" y="1935004"/>
            <a:ext cx="7570815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從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內心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與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對外影響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，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決定</a:t>
            </a:r>
            <a:r>
              <a:rPr lang="en-US" altLang="zh-TW" sz="4400" dirty="0" smtClean="0">
                <a:latin typeface="細明體"/>
                <a:ea typeface="細明體"/>
                <a:cs typeface="細明體"/>
              </a:rPr>
              <a:t> 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「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善行」與「不善行」的差別。</a:t>
            </a:r>
          </a:p>
        </p:txBody>
      </p:sp>
      <p:sp>
        <p:nvSpPr>
          <p:cNvPr id="9728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0E1AF6-040A-0343-AB18-FC964CE81439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24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什麼是善不善呢</a:t>
            </a:r>
            <a:r>
              <a:rPr lang="zh-TW" altLang="en-US" dirty="0">
                <a:latin typeface="細明體"/>
                <a:ea typeface="細明體"/>
                <a:cs typeface="細明體"/>
              </a:rPr>
              <a:t>？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內容版面配置區 2"/>
          <p:cNvSpPr>
            <a:spLocks noGrp="1"/>
          </p:cNvSpPr>
          <p:nvPr>
            <p:ph idx="1"/>
          </p:nvPr>
        </p:nvSpPr>
        <p:spPr>
          <a:xfrm>
            <a:off x="418720" y="1935004"/>
            <a:ext cx="8440738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行，是動作，內心的動作名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意行</a:t>
            </a:r>
            <a:r>
              <a:rPr lang="zh-TW" altLang="en-US" sz="4400" dirty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，身體的動作名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身行</a:t>
            </a:r>
            <a:r>
              <a:rPr lang="zh-TW" altLang="en-US" sz="4400" dirty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，語言的動作名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語行</a:t>
            </a:r>
            <a:r>
              <a:rPr lang="zh-TW" altLang="en-US" sz="4400" dirty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，這都是有善與不善的，所以說善行不善行。</a:t>
            </a:r>
          </a:p>
          <a:p>
            <a:endParaRPr lang="zh-TW" altLang="en-US" dirty="0">
              <a:latin typeface="細明體"/>
              <a:ea typeface="細明體"/>
              <a:cs typeface="細明體"/>
            </a:endParaRPr>
          </a:p>
        </p:txBody>
      </p:sp>
      <p:sp>
        <p:nvSpPr>
          <p:cNvPr id="9830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50D2F6-E8CD-D64D-9EFB-53B3394A8BFF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25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什麼是善不善呢</a:t>
            </a:r>
            <a:r>
              <a:rPr lang="zh-TW" altLang="en-US" dirty="0">
                <a:latin typeface="細明體"/>
                <a:ea typeface="細明體"/>
                <a:cs typeface="細明體"/>
              </a:rPr>
              <a:t>？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內容版面配置區 2"/>
          <p:cNvSpPr>
            <a:spLocks noGrp="1"/>
          </p:cNvSpPr>
          <p:nvPr>
            <p:ph idx="1"/>
          </p:nvPr>
        </p:nvSpPr>
        <p:spPr>
          <a:xfrm>
            <a:off x="1385888" y="1943136"/>
            <a:ext cx="6096000" cy="4233862"/>
          </a:xfrm>
        </p:spPr>
        <p:txBody>
          <a:bodyPr/>
          <a:lstStyle/>
          <a:p>
            <a:pPr marL="514350" indent="-514350" algn="l">
              <a:buFont typeface="Lucida Sans" charset="0"/>
              <a:buAutoNum type="arabicPeriod"/>
              <a:defRPr/>
            </a:pPr>
            <a:r>
              <a:rPr lang="zh-TW" altLang="zh-TW" sz="4400" dirty="0" smtClean="0">
                <a:solidFill>
                  <a:schemeClr val="bg1">
                    <a:lumMod val="50000"/>
                  </a:schemeClr>
                </a:solidFill>
                <a:latin typeface="細明體"/>
                <a:ea typeface="細明體"/>
                <a:cs typeface="細明體"/>
              </a:rPr>
              <a:t>正見有善有惡</a:t>
            </a:r>
          </a:p>
          <a:p>
            <a:pPr marL="514350" indent="-514350" algn="l">
              <a:buFont typeface="Lucida Sans" charset="0"/>
              <a:buAutoNum type="arabicPeriod"/>
              <a:defRPr/>
            </a:pPr>
            <a:r>
              <a:rPr lang="zh-TW" altLang="zh-TW" sz="4400" b="1" dirty="0" smtClean="0">
                <a:latin typeface="細明體"/>
                <a:ea typeface="細明體"/>
                <a:cs typeface="細明體"/>
              </a:rPr>
              <a:t>正見有業有報</a:t>
            </a:r>
            <a:endParaRPr lang="en-US" altLang="zh-TW" sz="4400" b="1" dirty="0" smtClean="0">
              <a:latin typeface="細明體"/>
              <a:ea typeface="細明體"/>
              <a:cs typeface="細明體"/>
            </a:endParaRPr>
          </a:p>
          <a:p>
            <a:pPr marL="514350" indent="-514350" algn="l">
              <a:buFont typeface="Lucida Sans" charset="0"/>
              <a:buAutoNum type="arabicPeriod" startAt="3"/>
              <a:defRPr/>
            </a:pPr>
            <a:r>
              <a:rPr lang="zh-TW" altLang="zh-TW" sz="4400" dirty="0" smtClean="0">
                <a:solidFill>
                  <a:schemeClr val="bg1">
                    <a:lumMod val="50000"/>
                  </a:schemeClr>
                </a:solidFill>
                <a:latin typeface="細明體"/>
                <a:ea typeface="細明體"/>
                <a:cs typeface="細明體"/>
              </a:rPr>
              <a:t>正見有前生有後世</a:t>
            </a:r>
          </a:p>
          <a:p>
            <a:pPr marL="514350" indent="-514350" algn="l">
              <a:buFont typeface="Lucida Sans" charset="0"/>
              <a:buAutoNum type="arabicPeriod" startAt="4"/>
              <a:defRPr/>
            </a:pPr>
            <a:r>
              <a:rPr lang="zh-TW" altLang="zh-TW" sz="4400" dirty="0" smtClean="0">
                <a:solidFill>
                  <a:schemeClr val="bg1">
                    <a:lumMod val="50000"/>
                  </a:schemeClr>
                </a:solidFill>
                <a:latin typeface="細明體"/>
                <a:ea typeface="細明體"/>
                <a:cs typeface="細明體"/>
              </a:rPr>
              <a:t>正見有凡夫有聖者</a:t>
            </a:r>
            <a:endParaRPr lang="zh-TW" altLang="en-US" sz="4400" dirty="0" smtClean="0">
              <a:solidFill>
                <a:schemeClr val="bg1">
                  <a:lumMod val="50000"/>
                </a:schemeClr>
              </a:solidFill>
              <a:latin typeface="細明體"/>
              <a:ea typeface="細明體"/>
              <a:cs typeface="細明體"/>
            </a:endParaRPr>
          </a:p>
          <a:p>
            <a:pPr marL="514350" indent="-514350" algn="l">
              <a:buFont typeface="Lucida Sans" charset="0"/>
              <a:buAutoNum type="arabicPeriod"/>
              <a:defRPr/>
            </a:pPr>
            <a:endParaRPr lang="zh-TW" altLang="zh-TW" sz="3600" dirty="0" smtClean="0">
              <a:latin typeface="細明體"/>
              <a:ea typeface="細明體"/>
              <a:cs typeface="細明體"/>
            </a:endParaRPr>
          </a:p>
        </p:txBody>
      </p:sp>
      <p:sp>
        <p:nvSpPr>
          <p:cNvPr id="993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C672BB-100C-ED41-9910-2122587CF1E7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26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2638824" y="4270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sz="4400" b="1" dirty="0">
                <a:latin typeface="华文楷体"/>
                <a:ea typeface="华文楷体"/>
                <a:cs typeface="华文楷体"/>
              </a:rPr>
              <a:t>學佛者應具足的基本正見（確信不移的定見）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為何要正見有業有報</a:t>
            </a:r>
            <a:r>
              <a:rPr lang="zh-TW" altLang="en-US" dirty="0">
                <a:latin typeface="細明體"/>
                <a:ea typeface="細明體"/>
                <a:cs typeface="細明體"/>
              </a:rPr>
              <a:t>？</a:t>
            </a:r>
          </a:p>
        </p:txBody>
      </p:sp>
      <p:sp>
        <p:nvSpPr>
          <p:cNvPr id="100354" name="內容版面配置區 2"/>
          <p:cNvSpPr>
            <a:spLocks noGrp="1"/>
          </p:cNvSpPr>
          <p:nvPr>
            <p:ph idx="1"/>
          </p:nvPr>
        </p:nvSpPr>
        <p:spPr>
          <a:xfrm>
            <a:off x="341906" y="2108200"/>
            <a:ext cx="8677947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東漢清廉正直的官吏范滂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，</a:t>
            </a:r>
            <a:endParaRPr lang="en-US" altLang="zh-TW" sz="4400" dirty="0" smtClean="0">
              <a:latin typeface="細明體"/>
              <a:ea typeface="細明體"/>
              <a:cs typeface="細明體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因得罪於奸宦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，而遭黨錮之禍，被下獄致死。</a:t>
            </a:r>
          </a:p>
        </p:txBody>
      </p:sp>
      <p:sp>
        <p:nvSpPr>
          <p:cNvPr id="10035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8F446B-58F8-6E4D-B730-CCFB366E5879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27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4400" dirty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范滂與家人訣別時，顧謂其子曰</a:t>
            </a:r>
            <a:r>
              <a:rPr lang="zh-TW" altLang="en-US" sz="44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：「</a:t>
            </a:r>
            <a:r>
              <a:rPr lang="zh-TW" altLang="en-US" sz="4400" dirty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吾欲使汝為惡</a:t>
            </a:r>
            <a:r>
              <a:rPr lang="zh-TW" altLang="en-US" sz="44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，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44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則惡</a:t>
            </a:r>
            <a:r>
              <a:rPr lang="zh-TW" altLang="en-US" sz="4400" dirty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不可為</a:t>
            </a:r>
            <a:r>
              <a:rPr lang="zh-TW" altLang="en-US" sz="44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；使</a:t>
            </a:r>
            <a:r>
              <a:rPr lang="zh-TW" altLang="en-US" sz="4400" dirty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汝為善</a:t>
            </a:r>
            <a:r>
              <a:rPr lang="zh-TW" altLang="en-US" sz="44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則</a:t>
            </a:r>
            <a:r>
              <a:rPr lang="zh-TW" altLang="en-US" sz="4400" dirty="0">
                <a:solidFill>
                  <a:srgbClr val="000000"/>
                </a:solidFill>
                <a:latin typeface="細明體"/>
                <a:ea typeface="細明體"/>
                <a:cs typeface="細明體"/>
              </a:rPr>
              <a:t>我不為惡！」</a:t>
            </a:r>
            <a:endParaRPr lang="zh-TW" altLang="en-US" dirty="0">
              <a:latin typeface="細明體"/>
              <a:ea typeface="細明體"/>
              <a:cs typeface="細明體"/>
            </a:endParaRPr>
          </a:p>
        </p:txBody>
      </p:sp>
      <p:sp>
        <p:nvSpPr>
          <p:cNvPr id="1013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011411-16F6-5E41-A33D-5F8DDC318134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28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290918"/>
            <a:ext cx="6096000" cy="1143000"/>
          </a:xfrm>
        </p:spPr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為何要正見有業有報</a:t>
            </a:r>
            <a:r>
              <a:rPr lang="zh-TW" altLang="en-US" dirty="0">
                <a:latin typeface="細明體"/>
                <a:ea typeface="細明體"/>
                <a:cs typeface="細明體"/>
              </a:rPr>
              <a:t>？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4400" dirty="0">
                <a:latin typeface="細明體"/>
                <a:ea typeface="細明體"/>
                <a:cs typeface="細明體"/>
              </a:rPr>
              <a:t>『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我要教你作惡，可是惡是做不得的。我要教你行善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我可沒有作惡呀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！</a:t>
            </a:r>
            <a:r>
              <a:rPr lang="en-US" altLang="zh-TW" sz="4400" dirty="0">
                <a:latin typeface="細明體"/>
                <a:ea typeface="細明體"/>
                <a:cs typeface="細明體"/>
              </a:rPr>
              <a:t>』</a:t>
            </a:r>
            <a:endParaRPr lang="zh-TW" altLang="en-US" sz="4400" dirty="0">
              <a:latin typeface="細明體"/>
              <a:ea typeface="細明體"/>
              <a:cs typeface="細明體"/>
            </a:endParaRPr>
          </a:p>
        </p:txBody>
      </p:sp>
      <p:sp>
        <p:nvSpPr>
          <p:cNvPr id="10240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00AF1B-1B97-D54D-8394-C08C180A0AB9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29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102403" name="標題 1"/>
          <p:cNvSpPr>
            <a:spLocks noGrp="1"/>
          </p:cNvSpPr>
          <p:nvPr>
            <p:ph type="title"/>
          </p:nvPr>
        </p:nvSpPr>
        <p:spPr>
          <a:xfrm>
            <a:off x="2590800" y="290918"/>
            <a:ext cx="6096000" cy="1143000"/>
          </a:xfrm>
        </p:spPr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為何要正見有業有報</a:t>
            </a:r>
            <a:r>
              <a:rPr lang="zh-TW" altLang="en-US" dirty="0">
                <a:latin typeface="細明體"/>
                <a:ea typeface="細明體"/>
                <a:cs typeface="細明體"/>
              </a:rPr>
              <a:t>？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64128"/>
              </p:ext>
            </p:extLst>
          </p:nvPr>
        </p:nvGraphicFramePr>
        <p:xfrm>
          <a:off x="457200" y="608210"/>
          <a:ext cx="8229600" cy="573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528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內容版面配置區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338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范滂自己行善而沒有好報，於是對善惡就發生了疑惑</a:t>
            </a:r>
            <a:r>
              <a:rPr lang="en-US" altLang="zh-TW" sz="4400" dirty="0">
                <a:latin typeface="細明體"/>
                <a:ea typeface="細明體"/>
                <a:cs typeface="細明體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所以不但要正見善惡，還要正見善惡的業報。</a:t>
            </a:r>
          </a:p>
        </p:txBody>
      </p:sp>
      <p:sp>
        <p:nvSpPr>
          <p:cNvPr id="10342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AB51853-A6CE-1146-BB8F-58CD744BC35B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30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290918"/>
            <a:ext cx="6096000" cy="1143000"/>
          </a:xfrm>
        </p:spPr>
        <p:txBody>
          <a:bodyPr/>
          <a:lstStyle/>
          <a:p>
            <a:r>
              <a:rPr lang="zh-TW" altLang="en-US" sz="4400" dirty="0">
                <a:latin typeface="Britannic Bold" charset="0"/>
                <a:ea typeface="华文楷体" charset="0"/>
                <a:cs typeface="Britannic Bold" charset="0"/>
              </a:rPr>
              <a:t>為何要正見有業有報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？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8F29E2-3746-E644-A846-508421392167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31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39793" y="2962732"/>
            <a:ext cx="5011330" cy="3547103"/>
          </a:xfrm>
          <a:prstGeom prst="rect">
            <a:avLst/>
          </a:prstGeom>
          <a:noFill/>
          <a:ln>
            <a:noFill/>
          </a:ln>
        </p:spPr>
      </p:pic>
      <p:sp>
        <p:nvSpPr>
          <p:cNvPr id="104449" name="標題 1"/>
          <p:cNvSpPr>
            <a:spLocks noGrp="1"/>
          </p:cNvSpPr>
          <p:nvPr>
            <p:ph type="title"/>
          </p:nvPr>
        </p:nvSpPr>
        <p:spPr>
          <a:xfrm>
            <a:off x="3223695" y="314791"/>
            <a:ext cx="5617057" cy="2820987"/>
          </a:xfrm>
        </p:spPr>
        <p:txBody>
          <a:bodyPr/>
          <a:lstStyle/>
          <a:p>
            <a:r>
              <a:rPr lang="zh-TW" altLang="en-US" sz="6000" dirty="0">
                <a:effectLst>
                  <a:glow rad="266700">
                    <a:schemeClr val="accent4">
                      <a:lumMod val="60000"/>
                      <a:lumOff val="40000"/>
                      <a:alpha val="75000"/>
                    </a:schemeClr>
                  </a:glow>
                </a:effectLst>
              </a:rPr>
              <a:t>什麼是業</a:t>
            </a:r>
            <a:r>
              <a:rPr lang="zh-TW" altLang="en-US" sz="6000" dirty="0" smtClean="0">
                <a:effectLst>
                  <a:glow rad="266700">
                    <a:schemeClr val="accent4">
                      <a:lumMod val="60000"/>
                      <a:lumOff val="40000"/>
                      <a:alpha val="75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？</a:t>
            </a:r>
            <a:r>
              <a:rPr lang="en-AU" altLang="zh-TW" sz="6000" dirty="0" smtClean="0">
                <a:effectLst>
                  <a:glow rad="266700">
                    <a:schemeClr val="accent4">
                      <a:lumMod val="60000"/>
                      <a:lumOff val="40000"/>
                      <a:alpha val="75000"/>
                    </a:schemeClr>
                  </a:glow>
                </a:effectLst>
              </a:rPr>
              <a:t/>
            </a:r>
            <a:br>
              <a:rPr lang="en-AU" altLang="zh-TW" sz="6000" dirty="0" smtClean="0">
                <a:effectLst>
                  <a:glow rad="266700">
                    <a:schemeClr val="accent4">
                      <a:lumMod val="60000"/>
                      <a:lumOff val="40000"/>
                      <a:alpha val="75000"/>
                    </a:schemeClr>
                  </a:glow>
                </a:effectLst>
              </a:rPr>
            </a:br>
            <a:r>
              <a:rPr lang="en-AU" altLang="zh-TW" sz="6000" dirty="0" smtClean="0">
                <a:effectLst>
                  <a:glow rad="266700">
                    <a:schemeClr val="accent4">
                      <a:lumMod val="60000"/>
                      <a:lumOff val="40000"/>
                      <a:alpha val="75000"/>
                    </a:schemeClr>
                  </a:glow>
                </a:effectLst>
              </a:rPr>
              <a:t>      </a:t>
            </a:r>
            <a:r>
              <a:rPr lang="zh-TW" altLang="en-US" sz="6000" dirty="0" smtClean="0">
                <a:effectLst>
                  <a:glow rad="266700">
                    <a:schemeClr val="accent4">
                      <a:lumMod val="60000"/>
                      <a:lumOff val="40000"/>
                      <a:alpha val="75000"/>
                    </a:schemeClr>
                  </a:glow>
                </a:effectLst>
              </a:rPr>
              <a:t>什麼</a:t>
            </a:r>
            <a:r>
              <a:rPr lang="zh-TW" altLang="en-US" sz="6000" dirty="0">
                <a:effectLst>
                  <a:glow rad="266700">
                    <a:schemeClr val="accent4">
                      <a:lumMod val="60000"/>
                      <a:lumOff val="40000"/>
                      <a:alpha val="75000"/>
                    </a:schemeClr>
                  </a:glow>
                </a:effectLst>
              </a:rPr>
              <a:t>是報</a:t>
            </a:r>
            <a:r>
              <a:rPr lang="zh-TW" altLang="en-US" sz="6000" dirty="0">
                <a:effectLst>
                  <a:glow rad="266700">
                    <a:schemeClr val="accent4">
                      <a:lumMod val="60000"/>
                      <a:lumOff val="40000"/>
                      <a:alpha val="75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？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dirty="0">
                <a:latin typeface="Britannic Bold" charset="0"/>
                <a:ea typeface="华文楷体" charset="0"/>
                <a:cs typeface="Britannic Bold" charset="0"/>
              </a:rPr>
              <a:t>「業」與「業力」</a:t>
            </a:r>
          </a:p>
        </p:txBody>
      </p:sp>
      <p:sp>
        <p:nvSpPr>
          <p:cNvPr id="105474" name="內容版面配置區 2"/>
          <p:cNvSpPr>
            <a:spLocks noGrp="1"/>
          </p:cNvSpPr>
          <p:nvPr>
            <p:ph idx="1"/>
          </p:nvPr>
        </p:nvSpPr>
        <p:spPr>
          <a:xfrm>
            <a:off x="913068" y="1915760"/>
            <a:ext cx="7206381" cy="4233863"/>
          </a:xfrm>
        </p:spPr>
        <p:txBody>
          <a:bodyPr/>
          <a:lstStyle/>
          <a:p>
            <a:pPr marL="904875" algn="l">
              <a:buFont typeface="Arial" charset="0"/>
              <a:buNone/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業可分為兩個層面：</a:t>
            </a:r>
            <a:endParaRPr lang="en-US" altLang="zh-TW" sz="4400" dirty="0">
              <a:latin typeface="細明體"/>
              <a:ea typeface="細明體"/>
              <a:cs typeface="細明體"/>
            </a:endParaRPr>
          </a:p>
          <a:p>
            <a:pPr marL="981075" algn="l">
              <a:buFont typeface="Arial" charset="0"/>
              <a:buNone/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一、業</a:t>
            </a:r>
            <a:endParaRPr lang="en-US" altLang="zh-TW" sz="4400" dirty="0">
              <a:latin typeface="細明體"/>
              <a:ea typeface="細明體"/>
              <a:cs typeface="細明體"/>
            </a:endParaRPr>
          </a:p>
          <a:p>
            <a:pPr marL="981075" algn="l">
              <a:buFont typeface="Arial" charset="0"/>
              <a:buNone/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二、業力</a:t>
            </a:r>
          </a:p>
        </p:txBody>
      </p:sp>
      <p:sp>
        <p:nvSpPr>
          <p:cNvPr id="10547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A514F2-E1FA-E44B-97FB-A1C890629E68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32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標題 1"/>
          <p:cNvSpPr>
            <a:spLocks noGrp="1"/>
          </p:cNvSpPr>
          <p:nvPr>
            <p:ph type="title"/>
          </p:nvPr>
        </p:nvSpPr>
        <p:spPr>
          <a:xfrm>
            <a:off x="2655924" y="274638"/>
            <a:ext cx="6096000" cy="1143000"/>
          </a:xfrm>
        </p:spPr>
        <p:txBody>
          <a:bodyPr/>
          <a:lstStyle/>
          <a:p>
            <a:r>
              <a:rPr lang="zh-TW" altLang="en-US" sz="4400" dirty="0">
                <a:latin typeface="Britannic Bold" charset="0"/>
                <a:ea typeface="华文楷体" charset="0"/>
                <a:cs typeface="Britannic Bold" charset="0"/>
              </a:rPr>
              <a:t>什麼是「業」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？</a:t>
            </a:r>
          </a:p>
        </p:txBody>
      </p:sp>
      <p:sp>
        <p:nvSpPr>
          <p:cNvPr id="10649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我們的內心，身體與語言的動作，凡由於思力──意志力所推動的，都是業。</a:t>
            </a:r>
            <a:endParaRPr lang="en-US" altLang="zh-TW" sz="4400" dirty="0">
              <a:latin typeface="細明體"/>
              <a:ea typeface="細明體"/>
              <a:cs typeface="細明體"/>
            </a:endParaRPr>
          </a:p>
        </p:txBody>
      </p:sp>
      <p:sp>
        <p:nvSpPr>
          <p:cNvPr id="10649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10FE94-C7FA-B940-9505-036AB15E39B9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33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什麼是「業力」</a:t>
            </a:r>
            <a:r>
              <a:rPr lang="zh-TW" altLang="en-US" dirty="0">
                <a:latin typeface="細明體"/>
                <a:ea typeface="細明體"/>
                <a:cs typeface="細明體"/>
              </a:rPr>
              <a:t>？</a:t>
            </a:r>
          </a:p>
        </p:txBody>
      </p:sp>
      <p:sp>
        <p:nvSpPr>
          <p:cNvPr id="10752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從我們身口意業的或善或惡的活動，而引起的一種動力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；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這是道德與不道德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的價值。</a:t>
            </a:r>
          </a:p>
        </p:txBody>
      </p:sp>
      <p:sp>
        <p:nvSpPr>
          <p:cNvPr id="1075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5922C4-A2EF-CF45-BAD4-5FAD59960CFF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34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標題 1"/>
          <p:cNvSpPr>
            <a:spLocks noGrp="1"/>
          </p:cNvSpPr>
          <p:nvPr>
            <p:ph type="title"/>
          </p:nvPr>
        </p:nvSpPr>
        <p:spPr>
          <a:xfrm>
            <a:off x="2574519" y="193238"/>
            <a:ext cx="5370769" cy="1646416"/>
          </a:xfrm>
        </p:spPr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「業」與「業力</a:t>
            </a:r>
            <a:r>
              <a:rPr lang="zh-TW" altLang="en-US" dirty="0" smtClean="0">
                <a:latin typeface="Britannic Bold" charset="0"/>
                <a:ea typeface="华文楷体" charset="0"/>
                <a:cs typeface="Britannic Bold" charset="0"/>
              </a:rPr>
              <a:t>」</a:t>
            </a:r>
            <a:r>
              <a:rPr lang="en-US" altLang="zh-TW" dirty="0" smtClean="0">
                <a:latin typeface="Britannic Bold" charset="0"/>
                <a:ea typeface="华文楷体" charset="0"/>
                <a:cs typeface="Britannic Bold" charset="0"/>
              </a:rPr>
              <a:t>      </a:t>
            </a:r>
            <a:r>
              <a:rPr lang="zh-TW" altLang="en-US" dirty="0" smtClean="0">
                <a:latin typeface="Britannic Bold" charset="0"/>
                <a:ea typeface="华文楷体" charset="0"/>
                <a:cs typeface="Britannic Bold" charset="0"/>
              </a:rPr>
              <a:t>的譬喻</a:t>
            </a:r>
            <a:endParaRPr lang="zh-TW" altLang="en-US" dirty="0">
              <a:latin typeface="Britannic Bold" charset="0"/>
              <a:ea typeface="华文楷体" charset="0"/>
              <a:cs typeface="Britannic Bold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3260" y="1917268"/>
            <a:ext cx="8709100" cy="4233863"/>
          </a:xfrm>
        </p:spPr>
        <p:txBody>
          <a:bodyPr/>
          <a:lstStyle/>
          <a:p>
            <a:pPr marL="2870200" indent="-2782888" algn="l"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「業」</a:t>
            </a:r>
            <a:r>
              <a:rPr lang="en-AU" altLang="zh-TW" sz="4400" dirty="0" smtClean="0">
                <a:latin typeface="細明體"/>
                <a:ea typeface="細明體"/>
                <a:cs typeface="細明體"/>
              </a:rPr>
              <a:t>	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：行善作惡等事業，如農工的工作勞動。</a:t>
            </a:r>
            <a:endParaRPr lang="en-US" altLang="zh-TW" sz="4400" dirty="0" smtClean="0">
              <a:latin typeface="細明體"/>
              <a:ea typeface="細明體"/>
              <a:cs typeface="細明體"/>
            </a:endParaRPr>
          </a:p>
          <a:p>
            <a:pPr marL="2870200" indent="-2782888" algn="l"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「業力」</a:t>
            </a:r>
            <a:r>
              <a:rPr lang="en-AU" altLang="zh-TW" sz="4400" dirty="0" smtClean="0">
                <a:latin typeface="細明體"/>
                <a:ea typeface="細明體"/>
                <a:cs typeface="細明體"/>
              </a:rPr>
              <a:t>	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：如勞動所得的工價</a:t>
            </a:r>
          </a:p>
          <a:p>
            <a:pPr marL="2870200" indent="-2782888" algn="l">
              <a:buFont typeface="Arial" panose="020B0604020202020204" pitchFamily="34" charset="0"/>
              <a:buNone/>
              <a:tabLst>
                <a:tab pos="2330450" algn="l"/>
              </a:tabLst>
              <a:defRPr/>
            </a:pP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		──貨幣。</a:t>
            </a:r>
            <a:endParaRPr lang="zh-TW" altLang="en-US" sz="4400" dirty="0">
              <a:latin typeface="細明體"/>
              <a:ea typeface="細明體"/>
              <a:cs typeface="細明體"/>
            </a:endParaRPr>
          </a:p>
        </p:txBody>
      </p:sp>
      <p:sp>
        <p:nvSpPr>
          <p:cNvPr id="10854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99812D-DFF9-2844-8552-932AA3407C13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35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Britannic Bold" charset="0"/>
                <a:ea typeface="华文楷体" charset="0"/>
                <a:cs typeface="Britannic Bold" charset="0"/>
              </a:rPr>
              <a:t>由「業力」感得果報</a:t>
            </a:r>
          </a:p>
        </p:txBody>
      </p:sp>
      <p:sp>
        <p:nvSpPr>
          <p:cNvPr id="109570" name="內容版面配置區 2"/>
          <p:cNvSpPr>
            <a:spLocks noGrp="1"/>
          </p:cNvSpPr>
          <p:nvPr>
            <p:ph idx="1"/>
          </p:nvPr>
        </p:nvSpPr>
        <p:spPr>
          <a:xfrm>
            <a:off x="457200" y="2108200"/>
            <a:ext cx="84836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憑工作所得的貨幣──代表勞動價值，就能拿來換取適當的用品；所以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有某種業力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，就能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感得某類的果報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。</a:t>
            </a:r>
          </a:p>
        </p:txBody>
      </p:sp>
      <p:sp>
        <p:nvSpPr>
          <p:cNvPr id="10957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527629-818F-3144-8B51-D6BA529279DA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36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「表業」與「無表業」</a:t>
            </a:r>
          </a:p>
        </p:txBody>
      </p:sp>
      <p:sp>
        <p:nvSpPr>
          <p:cNvPr id="110594" name="內容版面配置區 2"/>
          <p:cNvSpPr>
            <a:spLocks noGrp="1"/>
          </p:cNvSpPr>
          <p:nvPr>
            <p:ph idx="1"/>
          </p:nvPr>
        </p:nvSpPr>
        <p:spPr>
          <a:xfrm>
            <a:off x="456799" y="1935004"/>
            <a:ext cx="8355308" cy="42338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Gandhari Unicode" charset="0"/>
                <a:ea typeface="新細明體" charset="0"/>
                <a:cs typeface="Gandhari Unicode" charset="0"/>
              </a:rPr>
              <a:t>業，是為善為惡的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行為</a:t>
            </a:r>
            <a:r>
              <a:rPr lang="zh-TW" altLang="en-US" sz="4400" dirty="0">
                <a:latin typeface="Gandhari Unicode" charset="0"/>
                <a:ea typeface="新細明體" charset="0"/>
                <a:cs typeface="Gandhari Unicode" charset="0"/>
              </a:rPr>
              <a:t>（表業）</a:t>
            </a:r>
            <a:endParaRPr lang="en-US" altLang="zh-TW" sz="4400" dirty="0">
              <a:latin typeface="Gandhari Unicode" charset="0"/>
              <a:ea typeface="新細明體" charset="0"/>
              <a:cs typeface="Gandhari Unicode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4400" dirty="0">
                <a:latin typeface="Gandhari Unicode" charset="0"/>
                <a:ea typeface="新細明體" charset="0"/>
                <a:cs typeface="Gandhari Unicode" charset="0"/>
              </a:rPr>
              <a:t>又從善惡行為而引起</a:t>
            </a:r>
            <a:r>
              <a:rPr lang="zh-TW" altLang="en-US" sz="4400" dirty="0" smtClean="0">
                <a:latin typeface="Gandhari Unicode" charset="0"/>
                <a:ea typeface="新細明體" charset="0"/>
                <a:cs typeface="Gandhari Unicode" charset="0"/>
              </a:rPr>
              <a:t>的</a:t>
            </a:r>
            <a:r>
              <a:rPr lang="zh-TW" altLang="en-US" sz="4400" b="1" dirty="0" smtClean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潛力</a:t>
            </a:r>
            <a:r>
              <a:rPr lang="en-US" altLang="zh-TW" sz="4400" b="1" dirty="0" smtClean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zh-TW" altLang="en-US" sz="4400" dirty="0" smtClean="0">
                <a:latin typeface="Gandhari Unicode" charset="0"/>
                <a:ea typeface="新細明體" charset="0"/>
                <a:cs typeface="Gandhari Unicode" charset="0"/>
              </a:rPr>
              <a:t>（</a:t>
            </a:r>
            <a:r>
              <a:rPr lang="zh-TW" altLang="en-US" sz="4400" dirty="0">
                <a:latin typeface="Gandhari Unicode" charset="0"/>
                <a:ea typeface="新細明體" charset="0"/>
                <a:cs typeface="Gandhari Unicode" charset="0"/>
              </a:rPr>
              <a:t>無表業</a:t>
            </a:r>
            <a:r>
              <a:rPr lang="zh-TW" altLang="en-US" sz="4400" dirty="0" smtClean="0">
                <a:latin typeface="Gandhari Unicode" charset="0"/>
                <a:ea typeface="新細明體" charset="0"/>
                <a:cs typeface="Gandhari Unicode" charset="0"/>
              </a:rPr>
              <a:t>）</a:t>
            </a:r>
            <a:endParaRPr lang="zh-TW" altLang="en-US" sz="4400" dirty="0">
              <a:latin typeface="Gandhari Unicode" charset="0"/>
              <a:ea typeface="新細明體" charset="0"/>
              <a:cs typeface="Gandhari Unicode" charset="0"/>
            </a:endParaRPr>
          </a:p>
          <a:p>
            <a:endParaRPr lang="zh-TW" altLang="en-US" dirty="0">
              <a:latin typeface="Gandhari Unicode" charset="0"/>
              <a:ea typeface="新細明體" charset="0"/>
              <a:cs typeface="Gandhari Unicode" charset="0"/>
            </a:endParaRPr>
          </a:p>
        </p:txBody>
      </p:sp>
      <p:sp>
        <p:nvSpPr>
          <p:cNvPr id="11059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E7DB6E-6EC0-004B-BF64-4559CA4F7327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37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內容版面配置區 2"/>
          <p:cNvSpPr>
            <a:spLocks noGrp="1"/>
          </p:cNvSpPr>
          <p:nvPr>
            <p:ph idx="1"/>
          </p:nvPr>
        </p:nvSpPr>
        <p:spPr>
          <a:xfrm>
            <a:off x="1262063" y="2322818"/>
            <a:ext cx="6992069" cy="4233862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  <a:tabLst>
                <a:tab pos="3040063" algn="l"/>
              </a:tabLst>
            </a:pPr>
            <a:r>
              <a:rPr lang="en-US" altLang="zh-TW" sz="4400" dirty="0" smtClean="0">
                <a:latin typeface="細明體"/>
                <a:ea typeface="細明體"/>
                <a:cs typeface="細明體"/>
              </a:rPr>
              <a:t>  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「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表業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」	＝</a:t>
            </a:r>
            <a:r>
              <a:rPr lang="en-US" altLang="zh-TW" sz="4400" dirty="0" smtClean="0">
                <a:latin typeface="細明體"/>
                <a:ea typeface="細明體"/>
                <a:cs typeface="細明體"/>
              </a:rPr>
              <a:t>  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業</a:t>
            </a:r>
            <a:endParaRPr lang="en-US" altLang="zh-TW" sz="4400" dirty="0">
              <a:latin typeface="細明體"/>
              <a:ea typeface="細明體"/>
              <a:cs typeface="細明體"/>
            </a:endParaRPr>
          </a:p>
          <a:p>
            <a:pPr marL="0" indent="0" algn="l">
              <a:lnSpc>
                <a:spcPct val="150000"/>
              </a:lnSpc>
              <a:buNone/>
              <a:tabLst>
                <a:tab pos="3040063" algn="l"/>
              </a:tabLst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「無表業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」	＝</a:t>
            </a:r>
            <a:r>
              <a:rPr lang="en-US" altLang="zh-TW" sz="4400" dirty="0" smtClean="0">
                <a:latin typeface="細明體"/>
                <a:ea typeface="細明體"/>
                <a:cs typeface="細明體"/>
              </a:rPr>
              <a:t>  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業力</a:t>
            </a:r>
            <a:endParaRPr lang="zh-TW" altLang="en-US" sz="4400" dirty="0">
              <a:latin typeface="細明體"/>
              <a:ea typeface="細明體"/>
              <a:cs typeface="細明體"/>
            </a:endParaRPr>
          </a:p>
        </p:txBody>
      </p:sp>
      <p:sp>
        <p:nvSpPr>
          <p:cNvPr id="11161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1263BD-3D36-344A-8950-5616CC5741EC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38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「表業」與「無表業」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標題 1"/>
          <p:cNvSpPr>
            <a:spLocks noGrp="1"/>
          </p:cNvSpPr>
          <p:nvPr>
            <p:ph type="title"/>
          </p:nvPr>
        </p:nvSpPr>
        <p:spPr>
          <a:xfrm>
            <a:off x="2630800" y="274638"/>
            <a:ext cx="6508386" cy="1143000"/>
          </a:xfrm>
        </p:spPr>
        <p:txBody>
          <a:bodyPr/>
          <a:lstStyle/>
          <a:p>
            <a:r>
              <a:rPr lang="zh-TW" altLang="en-US" dirty="0" smtClean="0">
                <a:latin typeface="Britannic Bold" charset="0"/>
                <a:ea typeface="华文楷体" charset="0"/>
                <a:cs typeface="Britannic Bold" charset="0"/>
              </a:rPr>
              <a:t>身表業</a:t>
            </a:r>
            <a:endParaRPr lang="zh-TW" altLang="en-US" dirty="0">
              <a:latin typeface="Britannic Bold" charset="0"/>
              <a:ea typeface="华文楷体" charset="0"/>
              <a:cs typeface="Britannic Bold" charset="0"/>
            </a:endParaRPr>
          </a:p>
        </p:txBody>
      </p:sp>
      <p:sp>
        <p:nvSpPr>
          <p:cNvPr id="112642" name="內容版面配置區 2"/>
          <p:cNvSpPr>
            <a:spLocks noGrp="1"/>
          </p:cNvSpPr>
          <p:nvPr>
            <p:ph idx="1"/>
          </p:nvPr>
        </p:nvSpPr>
        <p:spPr>
          <a:xfrm>
            <a:off x="203200" y="2108200"/>
            <a:ext cx="89408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身表業：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帶有道德或不道德性質的身體動作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，這種身體的動作，名為身表業，業就是動作的意思。</a:t>
            </a:r>
            <a:endParaRPr lang="en-US" altLang="zh-TW" sz="4400" dirty="0">
              <a:latin typeface="細明體"/>
              <a:ea typeface="細明體"/>
              <a:cs typeface="細明體"/>
            </a:endParaRPr>
          </a:p>
          <a:p>
            <a:pPr>
              <a:lnSpc>
                <a:spcPct val="150000"/>
              </a:lnSpc>
            </a:pPr>
            <a:endParaRPr lang="zh-TW" altLang="en-US" dirty="0">
              <a:latin typeface="細明體"/>
              <a:ea typeface="細明體"/>
              <a:cs typeface="細明體"/>
            </a:endParaRPr>
          </a:p>
        </p:txBody>
      </p:sp>
      <p:sp>
        <p:nvSpPr>
          <p:cNvPr id="11264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82F70D-86B2-5446-9089-B3D8E8D9BD7F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39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zh-TW" dirty="0"/>
              <a:t>佛法能實現清淨的</a:t>
            </a:r>
            <a:r>
              <a:rPr lang="zh-TW" altLang="zh-TW" dirty="0" smtClean="0"/>
              <a:t>世界</a:t>
            </a:r>
            <a:endParaRPr lang="zh-TW" altLang="en-US" sz="4400" dirty="0">
              <a:latin typeface="华文楷体" charset="0"/>
              <a:ea typeface="华文楷体" charset="0"/>
              <a:cs typeface="华文楷体" charset="0"/>
            </a:endParaRPr>
          </a:p>
        </p:txBody>
      </p:sp>
      <p:sp>
        <p:nvSpPr>
          <p:cNvPr id="33794" name="內容版面配置區 2"/>
          <p:cNvSpPr>
            <a:spLocks noGrp="1"/>
          </p:cNvSpPr>
          <p:nvPr>
            <p:ph idx="1"/>
          </p:nvPr>
        </p:nvSpPr>
        <p:spPr>
          <a:xfrm>
            <a:off x="578942" y="1888702"/>
            <a:ext cx="7825042" cy="4233862"/>
          </a:xfrm>
        </p:spPr>
        <p:txBody>
          <a:bodyPr/>
          <a:lstStyle/>
          <a:p>
            <a:pPr marL="981075" indent="-981075" algn="l"/>
            <a:r>
              <a:rPr lang="zh-TW" altLang="en-US" sz="4800" dirty="0">
                <a:latin typeface="华文楷体" charset="0"/>
                <a:ea typeface="华文楷体" charset="0"/>
                <a:cs typeface="华文楷体" charset="0"/>
              </a:rPr>
              <a:t>佛法解除苦痛的方法</a:t>
            </a:r>
            <a:endParaRPr lang="zh-TW" altLang="en-US" sz="4800" dirty="0" smtClean="0">
              <a:latin typeface="新細明體" charset="0"/>
              <a:ea typeface="新細明體" charset="0"/>
              <a:cs typeface="新細明體" charset="0"/>
            </a:endParaRPr>
          </a:p>
          <a:p>
            <a:pPr marL="990600" algn="l">
              <a:lnSpc>
                <a:spcPct val="200000"/>
              </a:lnSpc>
              <a:buFont typeface="Arial" charset="0"/>
              <a:buNone/>
            </a:pP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一</a:t>
            </a: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、充實</a:t>
            </a: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自己</a:t>
            </a:r>
          </a:p>
          <a:p>
            <a:pPr marL="990600" algn="l">
              <a:lnSpc>
                <a:spcPct val="200000"/>
              </a:lnSpc>
            </a:pPr>
            <a:r>
              <a:rPr lang="zh-TW" altLang="en-US" sz="4000" dirty="0" smtClean="0">
                <a:latin typeface="新細明體" charset="0"/>
                <a:ea typeface="新細明體" charset="0"/>
                <a:cs typeface="新細明體" charset="0"/>
              </a:rPr>
              <a:t>二</a:t>
            </a: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、消滅苦痛的根源</a:t>
            </a:r>
            <a:endParaRPr lang="zh-TW" altLang="en-US" sz="4000" dirty="0">
              <a:latin typeface="新細明體" charset="0"/>
              <a:ea typeface="新細明體" charset="0"/>
              <a:cs typeface="新細明體" charset="0"/>
            </a:endParaRP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D7D189-B0CD-934D-AD71-626FE19DD8F8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標題 1"/>
          <p:cNvSpPr>
            <a:spLocks noGrp="1"/>
          </p:cNvSpPr>
          <p:nvPr>
            <p:ph type="title"/>
          </p:nvPr>
        </p:nvSpPr>
        <p:spPr>
          <a:xfrm>
            <a:off x="2648520" y="274638"/>
            <a:ext cx="6096000" cy="1143000"/>
          </a:xfrm>
        </p:spPr>
        <p:txBody>
          <a:bodyPr/>
          <a:lstStyle/>
          <a:p>
            <a:r>
              <a:rPr lang="zh-TW" altLang="en-US" dirty="0" smtClean="0">
                <a:latin typeface="Britannic Bold" charset="0"/>
                <a:ea typeface="华文楷体" charset="0"/>
                <a:cs typeface="Britannic Bold" charset="0"/>
              </a:rPr>
              <a:t>身無表業</a:t>
            </a:r>
            <a:endParaRPr lang="zh-TW" altLang="en-US" dirty="0">
              <a:latin typeface="Britannic Bold" charset="0"/>
              <a:ea typeface="华文楷体" charset="0"/>
              <a:cs typeface="Britannic Bold" charset="0"/>
            </a:endParaRPr>
          </a:p>
        </p:txBody>
      </p:sp>
      <p:sp>
        <p:nvSpPr>
          <p:cNvPr id="113666" name="內容版面配置區 2"/>
          <p:cNvSpPr>
            <a:spLocks noGrp="1"/>
          </p:cNvSpPr>
          <p:nvPr>
            <p:ph idx="1"/>
          </p:nvPr>
        </p:nvSpPr>
        <p:spPr>
          <a:xfrm>
            <a:off x="457200" y="1896516"/>
            <a:ext cx="8440738" cy="4233863"/>
          </a:xfrm>
        </p:spPr>
        <p:txBody>
          <a:bodyPr/>
          <a:lstStyle/>
          <a:p>
            <a:r>
              <a:rPr lang="zh-TW" altLang="en-US" sz="4000" dirty="0">
                <a:latin typeface="細明體"/>
                <a:ea typeface="細明體"/>
                <a:cs typeface="細明體"/>
              </a:rPr>
              <a:t>身無表業：由此身體的動作，引起</a:t>
            </a:r>
            <a:r>
              <a:rPr lang="zh-TW" altLang="en-US" sz="40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潛在的動能</a:t>
            </a:r>
            <a:r>
              <a:rPr lang="zh-TW" altLang="en-US" sz="4000" dirty="0">
                <a:latin typeface="細明體"/>
                <a:ea typeface="細明體"/>
                <a:cs typeface="細明體"/>
              </a:rPr>
              <a:t>，名為身無表業。</a:t>
            </a:r>
            <a:endParaRPr lang="en-US" altLang="zh-TW" sz="4000" dirty="0">
              <a:latin typeface="細明體"/>
              <a:ea typeface="細明體"/>
              <a:cs typeface="細明體"/>
            </a:endParaRPr>
          </a:p>
          <a:p>
            <a:r>
              <a:rPr lang="zh-TW" altLang="en-US" sz="4000" dirty="0">
                <a:latin typeface="細明體"/>
                <a:ea typeface="細明體"/>
                <a:cs typeface="細明體"/>
              </a:rPr>
              <a:t>這雖然無可表見，但是物質的能力化，有著招感果報的作用。</a:t>
            </a:r>
          </a:p>
          <a:p>
            <a:endParaRPr lang="zh-TW" altLang="en-US" sz="4000" dirty="0">
              <a:latin typeface="細明體"/>
              <a:ea typeface="細明體"/>
              <a:cs typeface="細明體"/>
            </a:endParaRPr>
          </a:p>
        </p:txBody>
      </p:sp>
      <p:sp>
        <p:nvSpPr>
          <p:cNvPr id="11366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0BADEF-C9C5-F646-8252-12FCD978DB24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40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標題 1"/>
          <p:cNvSpPr>
            <a:spLocks noGrp="1"/>
          </p:cNvSpPr>
          <p:nvPr>
            <p:ph type="title"/>
          </p:nvPr>
        </p:nvSpPr>
        <p:spPr>
          <a:xfrm>
            <a:off x="2648520" y="274638"/>
            <a:ext cx="6096000" cy="1143000"/>
          </a:xfrm>
        </p:spPr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語表業</a:t>
            </a:r>
            <a:r>
              <a:rPr lang="zh-TW" altLang="en-US" dirty="0">
                <a:latin typeface="Times New Roman"/>
                <a:ea typeface="华文楷体" charset="0"/>
                <a:cs typeface="Times New Roman"/>
              </a:rPr>
              <a:t>＆</a:t>
            </a:r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語無表業</a:t>
            </a:r>
          </a:p>
        </p:txBody>
      </p:sp>
      <p:sp>
        <p:nvSpPr>
          <p:cNvPr id="114690" name="內容版面配置區 2"/>
          <p:cNvSpPr>
            <a:spLocks noGrp="1"/>
          </p:cNvSpPr>
          <p:nvPr>
            <p:ph idx="1"/>
          </p:nvPr>
        </p:nvSpPr>
        <p:spPr>
          <a:xfrm>
            <a:off x="380240" y="1896516"/>
            <a:ext cx="8508826" cy="4233863"/>
          </a:xfrm>
        </p:spPr>
        <p:txBody>
          <a:bodyPr/>
          <a:lstStyle/>
          <a:p>
            <a:pPr>
              <a:lnSpc>
                <a:spcPts val="7220"/>
              </a:lnSpc>
            </a:pPr>
            <a:r>
              <a:rPr lang="zh-TW" altLang="en-US" sz="3800" dirty="0">
                <a:latin typeface="細明體"/>
                <a:ea typeface="細明體"/>
                <a:cs typeface="細明體"/>
              </a:rPr>
              <a:t>語言的表達（文字，可說是語業的身業化），惡的、善的，名為語表業。</a:t>
            </a:r>
            <a:endParaRPr lang="en-US" altLang="zh-TW" sz="3800" dirty="0">
              <a:latin typeface="細明體"/>
              <a:ea typeface="細明體"/>
              <a:cs typeface="細明體"/>
            </a:endParaRPr>
          </a:p>
          <a:p>
            <a:pPr>
              <a:lnSpc>
                <a:spcPts val="7220"/>
              </a:lnSpc>
            </a:pPr>
            <a:r>
              <a:rPr lang="zh-TW" altLang="en-US" sz="3800" dirty="0">
                <a:latin typeface="細明體"/>
                <a:ea typeface="細明體"/>
                <a:cs typeface="細明體"/>
              </a:rPr>
              <a:t>由此語言的表達，而引起潛在動能，名為語無表業。</a:t>
            </a:r>
          </a:p>
          <a:p>
            <a:pPr>
              <a:lnSpc>
                <a:spcPts val="7220"/>
              </a:lnSpc>
            </a:pPr>
            <a:endParaRPr lang="zh-TW" altLang="en-US" sz="3800" dirty="0">
              <a:latin typeface="細明體"/>
              <a:ea typeface="細明體"/>
              <a:cs typeface="細明體"/>
            </a:endParaRPr>
          </a:p>
        </p:txBody>
      </p:sp>
      <p:sp>
        <p:nvSpPr>
          <p:cNvPr id="11469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FD176C-7080-2447-A552-F2DFC09BD895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41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標題 1"/>
          <p:cNvSpPr>
            <a:spLocks noGrp="1"/>
          </p:cNvSpPr>
          <p:nvPr>
            <p:ph type="title"/>
          </p:nvPr>
        </p:nvSpPr>
        <p:spPr>
          <a:xfrm>
            <a:off x="2528156" y="274638"/>
            <a:ext cx="6170056" cy="1377892"/>
          </a:xfrm>
        </p:spPr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「業」與「業力</a:t>
            </a:r>
            <a:r>
              <a:rPr lang="zh-TW" altLang="en-US" dirty="0" smtClean="0">
                <a:latin typeface="Britannic Bold" charset="0"/>
                <a:ea typeface="华文楷体" charset="0"/>
                <a:cs typeface="Britannic Bold" charset="0"/>
              </a:rPr>
              <a:t>」</a:t>
            </a:r>
            <a:br>
              <a:rPr lang="zh-TW" altLang="en-US" dirty="0" smtClean="0">
                <a:latin typeface="Britannic Bold" charset="0"/>
                <a:ea typeface="华文楷体" charset="0"/>
                <a:cs typeface="Britannic Bold" charset="0"/>
              </a:rPr>
            </a:br>
            <a:r>
              <a:rPr lang="en-US" altLang="zh-TW" dirty="0">
                <a:latin typeface="Britannic Bold" charset="0"/>
                <a:ea typeface="华文楷体" charset="0"/>
                <a:cs typeface="Britannic Bold" charset="0"/>
              </a:rPr>
              <a:t> </a:t>
            </a:r>
            <a:r>
              <a:rPr lang="en-US" altLang="zh-TW" dirty="0" smtClean="0">
                <a:latin typeface="Britannic Bold" charset="0"/>
                <a:ea typeface="华文楷体" charset="0"/>
                <a:cs typeface="Britannic Bold" charset="0"/>
              </a:rPr>
              <a:t> </a:t>
            </a:r>
            <a:r>
              <a:rPr lang="zh-TW" altLang="en-US" dirty="0" smtClean="0">
                <a:latin typeface="Britannic Bold" charset="0"/>
                <a:ea typeface="华文楷体" charset="0"/>
                <a:cs typeface="Britannic Bold" charset="0"/>
              </a:rPr>
              <a:t>屬物質的</a:t>
            </a:r>
            <a:endParaRPr lang="zh-TW" altLang="en-US" dirty="0">
              <a:latin typeface="Britannic Bold" charset="0"/>
              <a:ea typeface="华文楷体" charset="0"/>
              <a:cs typeface="Britannic Bold" charset="0"/>
            </a:endParaRPr>
          </a:p>
        </p:txBody>
      </p:sp>
      <p:sp>
        <p:nvSpPr>
          <p:cNvPr id="115714" name="內容版面配置區 2"/>
          <p:cNvSpPr>
            <a:spLocks noGrp="1"/>
          </p:cNvSpPr>
          <p:nvPr>
            <p:ph idx="1"/>
          </p:nvPr>
        </p:nvSpPr>
        <p:spPr>
          <a:xfrm>
            <a:off x="457199" y="2108200"/>
            <a:ext cx="8686801" cy="4233863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zh-TW" altLang="en-US" sz="4400" b="1" cap="all" dirty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細明體"/>
                <a:ea typeface="細明體"/>
                <a:cs typeface="細明體"/>
              </a:rPr>
              <a:t>身業</a:t>
            </a:r>
            <a:r>
              <a:rPr lang="zh-TW" altLang="en-US" sz="4400" dirty="0">
                <a:latin typeface="Gandhari Unicode" charset="0"/>
                <a:ea typeface="新細明體" charset="0"/>
                <a:cs typeface="Gandhari Unicode" charset="0"/>
              </a:rPr>
              <a:t>與</a:t>
            </a:r>
            <a:r>
              <a:rPr lang="zh-TW" altLang="en-US" sz="4400" b="1" cap="all" dirty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細明體"/>
                <a:ea typeface="細明體"/>
                <a:cs typeface="細明體"/>
              </a:rPr>
              <a:t>語業</a:t>
            </a:r>
            <a:r>
              <a:rPr lang="zh-TW" altLang="en-US" sz="4400" dirty="0">
                <a:latin typeface="Gandhari Unicode" charset="0"/>
                <a:ea typeface="新細明體" charset="0"/>
                <a:cs typeface="Gandhari Unicode" charset="0"/>
              </a:rPr>
              <a:t>，屬於生理的動作</a:t>
            </a:r>
            <a:r>
              <a:rPr lang="zh-TW" altLang="en-US" sz="4400" dirty="0" smtClean="0">
                <a:latin typeface="Gandhari Unicode" charset="0"/>
                <a:ea typeface="新細明體" charset="0"/>
                <a:cs typeface="Gandhari Unicode" charset="0"/>
              </a:rPr>
              <a:t>，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zh-TW" altLang="en-US" sz="4400" dirty="0" smtClean="0">
                <a:latin typeface="Gandhari Unicode" charset="0"/>
                <a:ea typeface="新細明體" charset="0"/>
                <a:cs typeface="Gandhari Unicode" charset="0"/>
              </a:rPr>
              <a:t>及</a:t>
            </a:r>
            <a:r>
              <a:rPr lang="zh-TW" altLang="en-US" sz="44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細明體"/>
                <a:ea typeface="細明體"/>
                <a:cs typeface="細明體"/>
              </a:rPr>
              <a:t>引起</a:t>
            </a:r>
            <a:r>
              <a:rPr lang="zh-TW" altLang="en-US" sz="4400" b="1" cap="all" dirty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細明體"/>
                <a:ea typeface="細明體"/>
                <a:cs typeface="細明體"/>
              </a:rPr>
              <a:t>的動能</a:t>
            </a:r>
            <a:r>
              <a:rPr lang="zh-TW" altLang="en-US" sz="4400" dirty="0">
                <a:latin typeface="Gandhari Unicode" charset="0"/>
                <a:ea typeface="新細明體" charset="0"/>
                <a:cs typeface="Gandhari Unicode" charset="0"/>
              </a:rPr>
              <a:t>，</a:t>
            </a:r>
            <a:r>
              <a:rPr lang="zh-TW" altLang="en-US" sz="44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都是屬於</a:t>
            </a:r>
            <a:r>
              <a:rPr lang="zh-TW" altLang="en-US" sz="4400" b="1" cap="all" dirty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細明體"/>
                <a:ea typeface="細明體"/>
                <a:cs typeface="細明體"/>
              </a:rPr>
              <a:t>物質的</a:t>
            </a:r>
            <a:r>
              <a:rPr lang="zh-TW" altLang="en-US" sz="4400" dirty="0">
                <a:latin typeface="Gandhari Unicode" charset="0"/>
                <a:ea typeface="新細明體" charset="0"/>
                <a:cs typeface="Gandhari Unicode" charset="0"/>
              </a:rPr>
              <a:t>。</a:t>
            </a:r>
          </a:p>
          <a:p>
            <a:endParaRPr lang="zh-TW" altLang="en-US" dirty="0">
              <a:latin typeface="Gandhari Unicode" charset="0"/>
              <a:ea typeface="新細明體" charset="0"/>
              <a:cs typeface="Gandhari Unicode" charset="0"/>
            </a:endParaRPr>
          </a:p>
        </p:txBody>
      </p:sp>
      <p:sp>
        <p:nvSpPr>
          <p:cNvPr id="1157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B6E2FF-6DAC-434A-9D10-D94A0E92F20F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42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業是物質引起的特種動能</a:t>
            </a:r>
          </a:p>
        </p:txBody>
      </p:sp>
      <p:sp>
        <p:nvSpPr>
          <p:cNvPr id="116738" name="內容版面配置區 2"/>
          <p:cNvSpPr>
            <a:spLocks noGrp="1"/>
          </p:cNvSpPr>
          <p:nvPr>
            <p:ph idx="1"/>
          </p:nvPr>
        </p:nvSpPr>
        <p:spPr>
          <a:xfrm>
            <a:off x="209648" y="2105093"/>
            <a:ext cx="8709025" cy="423386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latin typeface="細明體"/>
                <a:ea typeface="細明體"/>
                <a:cs typeface="細明體"/>
              </a:rPr>
              <a:t>佛說善與惡的身業，</a:t>
            </a:r>
            <a:r>
              <a:rPr lang="zh-TW" altLang="en-US" sz="4000" dirty="0" smtClean="0">
                <a:latin typeface="細明體"/>
                <a:ea typeface="細明體"/>
                <a:cs typeface="細明體"/>
              </a:rPr>
              <a:t>語業</a:t>
            </a:r>
            <a:endParaRPr lang="en-AU" altLang="zh-TW" sz="4000" dirty="0" smtClean="0">
              <a:latin typeface="細明體"/>
              <a:ea typeface="細明體"/>
              <a:cs typeface="細明體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 smtClean="0">
                <a:latin typeface="細明體"/>
                <a:ea typeface="細明體"/>
                <a:cs typeface="細明體"/>
              </a:rPr>
              <a:t>（</a:t>
            </a:r>
            <a:r>
              <a:rPr lang="zh-TW" altLang="en-US" sz="4000" dirty="0">
                <a:latin typeface="細明體"/>
                <a:ea typeface="細明體"/>
                <a:cs typeface="細明體"/>
              </a:rPr>
              <a:t>指無表業），是天眼所見的色法。</a:t>
            </a:r>
            <a:endParaRPr lang="en-US" altLang="zh-TW" sz="4000" dirty="0">
              <a:latin typeface="細明體"/>
              <a:ea typeface="細明體"/>
              <a:cs typeface="細明體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latin typeface="細明體"/>
                <a:ea typeface="細明體"/>
                <a:cs typeface="細明體"/>
              </a:rPr>
              <a:t>所以，說（無表）業是物質引起的特種動能，應該更妥當些。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TW" altLang="en-US" sz="4000" dirty="0">
              <a:latin typeface="細明體"/>
              <a:ea typeface="細明體"/>
              <a:cs typeface="細明體"/>
            </a:endParaRPr>
          </a:p>
        </p:txBody>
      </p:sp>
      <p:sp>
        <p:nvSpPr>
          <p:cNvPr id="11673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AE6F22-A0F6-2B48-84D5-2F3E3A943491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43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標題 1"/>
          <p:cNvSpPr>
            <a:spLocks noGrp="1"/>
          </p:cNvSpPr>
          <p:nvPr>
            <p:ph type="title"/>
          </p:nvPr>
        </p:nvSpPr>
        <p:spPr>
          <a:xfrm>
            <a:off x="2674092" y="274638"/>
            <a:ext cx="6096000" cy="1143000"/>
          </a:xfrm>
        </p:spPr>
        <p:txBody>
          <a:bodyPr/>
          <a:lstStyle/>
          <a:p>
            <a:r>
              <a:rPr lang="zh-TW" altLang="en-US" sz="6600" dirty="0">
                <a:latin typeface="Britannic Bold" charset="0"/>
                <a:ea typeface="华文楷体" charset="0"/>
                <a:cs typeface="Britannic Bold" charset="0"/>
              </a:rPr>
              <a:t>質能轉換</a:t>
            </a:r>
          </a:p>
        </p:txBody>
      </p:sp>
      <p:sp>
        <p:nvSpPr>
          <p:cNvPr id="11776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397249-EA43-1640-B30D-A85F66EF2143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44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06" y="1579278"/>
            <a:ext cx="8816913" cy="4913086"/>
          </a:xfrm>
          <a:prstGeom prst="rect">
            <a:avLst/>
          </a:prstGeom>
          <a:ln>
            <a:noFill/>
          </a:ln>
          <a:effectLst>
            <a:softEdge rad="2413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標題 1"/>
          <p:cNvSpPr>
            <a:spLocks noGrp="1"/>
          </p:cNvSpPr>
          <p:nvPr>
            <p:ph type="title"/>
          </p:nvPr>
        </p:nvSpPr>
        <p:spPr>
          <a:xfrm>
            <a:off x="2677780" y="309428"/>
            <a:ext cx="6096000" cy="1143000"/>
          </a:xfrm>
        </p:spPr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業的特質</a:t>
            </a:r>
          </a:p>
        </p:txBody>
      </p:sp>
      <p:sp>
        <p:nvSpPr>
          <p:cNvPr id="118786" name="內容版面配置區 2"/>
          <p:cNvSpPr>
            <a:spLocks noGrp="1"/>
          </p:cNvSpPr>
          <p:nvPr>
            <p:ph idx="1"/>
          </p:nvPr>
        </p:nvSpPr>
        <p:spPr>
          <a:xfrm>
            <a:off x="213656" y="1965755"/>
            <a:ext cx="8686800" cy="4233863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Font typeface="Arial" charset="0"/>
              <a:buNone/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「微小」的業力，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是可以</a:t>
            </a:r>
          </a:p>
          <a:p>
            <a:pPr marL="0" indent="0" algn="ctr">
              <a:lnSpc>
                <a:spcPct val="200000"/>
              </a:lnSpc>
              <a:buFont typeface="Arial" charset="0"/>
              <a:buNone/>
            </a:pP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「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轉」化為「廣大」的。</a:t>
            </a:r>
          </a:p>
        </p:txBody>
      </p:sp>
      <p:sp>
        <p:nvSpPr>
          <p:cNvPr id="1187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96C5E3-9F9B-1049-B6D0-C21332B9EFF2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45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內容版面配置區 2"/>
          <p:cNvSpPr>
            <a:spLocks noGrp="1"/>
          </p:cNvSpPr>
          <p:nvPr>
            <p:ph idx="1"/>
          </p:nvPr>
        </p:nvSpPr>
        <p:spPr>
          <a:xfrm>
            <a:off x="457200" y="1945757"/>
            <a:ext cx="82296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小小的善業或惡業，如不斷的造作，就會積集而成重大的業力。</a:t>
            </a:r>
          </a:p>
        </p:txBody>
      </p:sp>
      <p:sp>
        <p:nvSpPr>
          <p:cNvPr id="11981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438802-B013-2340-8BB5-D670C2683E3C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46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677780" y="309428"/>
            <a:ext cx="6096000" cy="1143000"/>
          </a:xfrm>
        </p:spPr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業的特質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標題 1"/>
          <p:cNvSpPr>
            <a:spLocks noGrp="1"/>
          </p:cNvSpPr>
          <p:nvPr>
            <p:ph type="title"/>
          </p:nvPr>
        </p:nvSpPr>
        <p:spPr>
          <a:xfrm>
            <a:off x="2716051" y="259092"/>
            <a:ext cx="5744141" cy="1482262"/>
          </a:xfrm>
        </p:spPr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微小業轉</a:t>
            </a:r>
            <a:r>
              <a:rPr lang="zh-TW" altLang="en-US" dirty="0" smtClean="0">
                <a:latin typeface="Britannic Bold" charset="0"/>
                <a:ea typeface="华文楷体" charset="0"/>
                <a:cs typeface="Britannic Bold" charset="0"/>
              </a:rPr>
              <a:t>廣大之</a:t>
            </a:r>
            <a:br>
              <a:rPr lang="zh-TW" altLang="en-US" dirty="0" smtClean="0">
                <a:latin typeface="Britannic Bold" charset="0"/>
                <a:ea typeface="华文楷体" charset="0"/>
                <a:cs typeface="Britannic Bold" charset="0"/>
              </a:rPr>
            </a:br>
            <a:r>
              <a:rPr lang="zh-TW" altLang="en-US" dirty="0" smtClean="0">
                <a:latin typeface="Britannic Bold" charset="0"/>
                <a:ea typeface="华文楷体" charset="0"/>
                <a:cs typeface="Britannic Bold" charset="0"/>
              </a:rPr>
              <a:t>例子</a:t>
            </a:r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（一）</a:t>
            </a:r>
          </a:p>
        </p:txBody>
      </p:sp>
      <p:sp>
        <p:nvSpPr>
          <p:cNvPr id="120834" name="內容版面配置區 2"/>
          <p:cNvSpPr>
            <a:spLocks noGrp="1"/>
          </p:cNvSpPr>
          <p:nvPr>
            <p:ph idx="1"/>
          </p:nvPr>
        </p:nvSpPr>
        <p:spPr>
          <a:xfrm>
            <a:off x="457200" y="1864670"/>
            <a:ext cx="8229600" cy="449168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456"/>
              </a:spcBef>
              <a:spcAft>
                <a:spcPts val="0"/>
              </a:spcAft>
              <a:buFont typeface="Arial" charset="0"/>
              <a:buNone/>
            </a:pPr>
            <a:r>
              <a:rPr lang="en-US" altLang="zh-TW" sz="4400" dirty="0">
                <a:latin typeface="細明體"/>
                <a:ea typeface="細明體"/>
                <a:cs typeface="細明體"/>
              </a:rPr>
              <a:t>《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法句</a:t>
            </a:r>
            <a:r>
              <a:rPr lang="en-US" altLang="zh-TW" sz="4400" dirty="0">
                <a:latin typeface="細明體"/>
                <a:ea typeface="細明體"/>
                <a:cs typeface="細明體"/>
              </a:rPr>
              <a:t>》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說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：</a:t>
            </a:r>
            <a:endParaRPr lang="en-AU" altLang="zh-TW" sz="4400" dirty="0" smtClean="0">
              <a:latin typeface="細明體"/>
              <a:ea typeface="細明體"/>
              <a:cs typeface="細明體"/>
            </a:endParaRPr>
          </a:p>
          <a:p>
            <a:pPr marL="0" indent="0" algn="ctr">
              <a:lnSpc>
                <a:spcPct val="150000"/>
              </a:lnSpc>
              <a:spcBef>
                <a:spcPts val="456"/>
              </a:spcBef>
              <a:spcAft>
                <a:spcPts val="0"/>
              </a:spcAft>
              <a:buFont typeface="Arial" charset="0"/>
              <a:buNone/>
            </a:pPr>
            <a:r>
              <a:rPr lang="en-US" altLang="zh-TW" sz="4400" dirty="0" smtClean="0">
                <a:latin typeface="細明體"/>
                <a:ea typeface="細明體"/>
                <a:cs typeface="細明體"/>
              </a:rPr>
              <a:t>『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莫輕小惡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，以為無殃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，</a:t>
            </a:r>
            <a:endParaRPr lang="en-AU" altLang="zh-TW" sz="4400" dirty="0" smtClean="0">
              <a:latin typeface="細明體"/>
              <a:ea typeface="細明體"/>
              <a:cs typeface="細明體"/>
            </a:endParaRPr>
          </a:p>
          <a:p>
            <a:pPr marL="0" indent="0" algn="ctr">
              <a:lnSpc>
                <a:spcPct val="150000"/>
              </a:lnSpc>
              <a:spcBef>
                <a:spcPts val="456"/>
              </a:spcBef>
              <a:spcAft>
                <a:spcPts val="0"/>
              </a:spcAft>
              <a:buFont typeface="Arial" charset="0"/>
              <a:buNone/>
            </a:pP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水滴雖微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，漸盈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大器。</a:t>
            </a:r>
            <a:r>
              <a:rPr lang="en-US" altLang="zh-TW" sz="4400" dirty="0" smtClean="0">
                <a:latin typeface="細明體"/>
                <a:ea typeface="細明體"/>
                <a:cs typeface="細明體"/>
              </a:rPr>
              <a:t>』</a:t>
            </a:r>
            <a:endParaRPr lang="en-US" altLang="zh-TW" sz="4400" dirty="0">
              <a:latin typeface="細明體"/>
              <a:ea typeface="細明體"/>
              <a:cs typeface="細明體"/>
            </a:endParaRP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善業也如此。</a:t>
            </a:r>
          </a:p>
        </p:txBody>
      </p:sp>
      <p:sp>
        <p:nvSpPr>
          <p:cNvPr id="1208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DB6E77-8835-6948-B552-A6042DDA3708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47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內容版面配置區 2"/>
          <p:cNvSpPr>
            <a:spLocks noGrp="1"/>
          </p:cNvSpPr>
          <p:nvPr>
            <p:ph idx="1"/>
          </p:nvPr>
        </p:nvSpPr>
        <p:spPr>
          <a:xfrm>
            <a:off x="457200" y="2543075"/>
            <a:ext cx="82296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古人說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：</a:t>
            </a:r>
            <a:r>
              <a:rPr lang="en-US" altLang="zh-TW" sz="4400" dirty="0" smtClean="0">
                <a:latin typeface="細明體"/>
                <a:ea typeface="細明體"/>
                <a:cs typeface="細明體"/>
              </a:rPr>
              <a:t>『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勿以惡小而為之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，勿以善小而不為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。</a:t>
            </a:r>
            <a:r>
              <a:rPr lang="en-US" altLang="zh-TW" sz="4400" dirty="0" smtClean="0">
                <a:latin typeface="細明體"/>
                <a:ea typeface="細明體"/>
                <a:cs typeface="細明體"/>
              </a:rPr>
              <a:t>』</a:t>
            </a:r>
            <a:endParaRPr lang="zh-TW" altLang="en-US" sz="4400" dirty="0">
              <a:latin typeface="細明體"/>
              <a:ea typeface="細明體"/>
              <a:cs typeface="細明體"/>
            </a:endParaRPr>
          </a:p>
        </p:txBody>
      </p:sp>
      <p:sp>
        <p:nvSpPr>
          <p:cNvPr id="12185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04D5F-13C3-934C-8D12-E75CCDEBDB95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48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716051" y="259092"/>
            <a:ext cx="5744141" cy="1482262"/>
          </a:xfrm>
        </p:spPr>
        <p:txBody>
          <a:bodyPr/>
          <a:lstStyle/>
          <a:p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微小業轉</a:t>
            </a:r>
            <a:r>
              <a:rPr lang="zh-TW" altLang="en-US" dirty="0" smtClean="0">
                <a:latin typeface="Britannic Bold" charset="0"/>
                <a:ea typeface="华文楷体" charset="0"/>
                <a:cs typeface="Britannic Bold" charset="0"/>
              </a:rPr>
              <a:t>廣大之</a:t>
            </a:r>
            <a:br>
              <a:rPr lang="zh-TW" altLang="en-US" dirty="0" smtClean="0">
                <a:latin typeface="Britannic Bold" charset="0"/>
                <a:ea typeface="华文楷体" charset="0"/>
                <a:cs typeface="Britannic Bold" charset="0"/>
              </a:rPr>
            </a:br>
            <a:r>
              <a:rPr lang="zh-TW" altLang="en-US" dirty="0" smtClean="0">
                <a:latin typeface="Britannic Bold" charset="0"/>
                <a:ea typeface="华文楷体" charset="0"/>
                <a:cs typeface="Britannic Bold" charset="0"/>
              </a:rPr>
              <a:t>例子</a:t>
            </a:r>
            <a:r>
              <a:rPr lang="zh-TW" altLang="en-US" dirty="0">
                <a:latin typeface="Britannic Bold" charset="0"/>
                <a:ea typeface="华文楷体" charset="0"/>
                <a:cs typeface="Britannic Bold" charset="0"/>
              </a:rPr>
              <a:t>（一）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內容版面配置區 2"/>
          <p:cNvSpPr>
            <a:spLocks noGrp="1"/>
          </p:cNvSpPr>
          <p:nvPr>
            <p:ph idx="1"/>
          </p:nvPr>
        </p:nvSpPr>
        <p:spPr>
          <a:xfrm>
            <a:off x="751619" y="2064325"/>
            <a:ext cx="7605713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如造作害人的惡業，本來算不得重大，</a:t>
            </a:r>
            <a:r>
              <a:rPr lang="zh-TW" altLang="en-US" sz="5500" b="1" dirty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細明體"/>
                <a:ea typeface="細明體"/>
                <a:cs typeface="細明體"/>
              </a:rPr>
              <a:t>可是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自己對於這一惡業，時時覺得害得巧妙，害得滿意。</a:t>
            </a:r>
          </a:p>
        </p:txBody>
      </p:sp>
      <p:sp>
        <p:nvSpPr>
          <p:cNvPr id="12288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B2B9A6-194F-F64A-B787-98158EBD2C5B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49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2747365" y="387350"/>
            <a:ext cx="57768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sz="4400" b="1" dirty="0">
                <a:latin typeface="华文楷体"/>
                <a:ea typeface="华文楷体"/>
                <a:cs typeface="华文楷体"/>
              </a:rPr>
              <a:t>微小業轉</a:t>
            </a:r>
            <a:r>
              <a:rPr lang="zh-TW" altLang="en-US" sz="4400" b="1" dirty="0" smtClean="0">
                <a:latin typeface="华文楷体"/>
                <a:ea typeface="华文楷体"/>
                <a:cs typeface="华文楷体"/>
              </a:rPr>
              <a:t>廣大之</a:t>
            </a:r>
            <a:endParaRPr lang="en-AU" altLang="zh-TW" sz="4400" b="1" dirty="0" smtClean="0">
              <a:latin typeface="华文楷体"/>
              <a:ea typeface="华文楷体"/>
              <a:cs typeface="华文楷体"/>
            </a:endParaRPr>
          </a:p>
          <a:p>
            <a:r>
              <a:rPr lang="zh-TW" altLang="en-US" sz="4400" b="1" dirty="0" smtClean="0">
                <a:latin typeface="华文楷体"/>
                <a:ea typeface="华文楷体"/>
                <a:cs typeface="华文楷体"/>
              </a:rPr>
              <a:t>例子（二）</a:t>
            </a:r>
            <a:endParaRPr lang="zh-TW" altLang="en-US" sz="4400" b="1" dirty="0">
              <a:latin typeface="华文楷体"/>
              <a:ea typeface="华文楷体"/>
              <a:cs typeface="华文楷体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學佛需要歸依三寶嗎</a:t>
            </a:r>
            <a:r>
              <a:rPr lang="zh-TW" altLang="en-US" sz="4400">
                <a:latin typeface="新細明體" charset="0"/>
                <a:ea typeface="新細明體" charset="0"/>
                <a:cs typeface="新細明體" charset="0"/>
              </a:rPr>
              <a:t>？</a:t>
            </a:r>
          </a:p>
        </p:txBody>
      </p:sp>
      <p:sp>
        <p:nvSpPr>
          <p:cNvPr id="3584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Font typeface="Lucida Sans" charset="0"/>
              <a:buAutoNum type="arabicPeriod"/>
            </a:pP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信心為修學佛法的重要基石</a:t>
            </a:r>
            <a:endParaRPr lang="en-US" altLang="zh-TW" sz="4000" dirty="0">
              <a:latin typeface="新細明體" charset="0"/>
              <a:ea typeface="新細明體" charset="0"/>
              <a:cs typeface="新細明體" charset="0"/>
            </a:endParaRPr>
          </a:p>
          <a:p>
            <a:pPr marL="514350" indent="-514350" algn="l">
              <a:buFont typeface="Lucida Sans" charset="0"/>
              <a:buAutoNum type="arabicPeriod"/>
            </a:pP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對佛法僧三寶的信心為智慧的生起的依止處</a:t>
            </a:r>
            <a:endParaRPr lang="en-US" altLang="zh-TW" sz="4000" dirty="0">
              <a:latin typeface="新細明體" charset="0"/>
              <a:ea typeface="新細明體" charset="0"/>
              <a:cs typeface="新細明體" charset="0"/>
            </a:endParaRPr>
          </a:p>
          <a:p>
            <a:pPr marL="514350" indent="-514350" algn="l">
              <a:buFont typeface="Lucida Sans" charset="0"/>
              <a:buAutoNum type="arabicPeriod"/>
            </a:pPr>
            <a:r>
              <a:rPr lang="zh-TW" altLang="en-US" sz="4000" dirty="0">
                <a:latin typeface="新細明體" charset="0"/>
                <a:ea typeface="新細明體" charset="0"/>
                <a:cs typeface="新細明體" charset="0"/>
              </a:rPr>
              <a:t>由歸敬世俗之「住持三寶」進而歸敬真實的三寶功德</a:t>
            </a:r>
          </a:p>
          <a:p>
            <a:pPr marL="514350" indent="-514350" algn="l">
              <a:buFont typeface="Lucida Sans" charset="0"/>
              <a:buAutoNum type="arabicPeriod"/>
            </a:pPr>
            <a:endParaRPr lang="zh-TW" dirty="0">
              <a:latin typeface="新細明體" charset="0"/>
              <a:ea typeface="新細明體" charset="0"/>
              <a:cs typeface="新細明體" charset="0"/>
            </a:endParaRPr>
          </a:p>
          <a:p>
            <a:pPr marL="514350" indent="-514350" algn="l">
              <a:buFont typeface="Lucida Sans" charset="0"/>
              <a:buAutoNum type="arabicPeriod"/>
            </a:pPr>
            <a:endParaRPr lang="zh-TW" dirty="0">
              <a:latin typeface="新細明體" charset="0"/>
              <a:ea typeface="新細明體" charset="0"/>
              <a:cs typeface="新細明體" charset="0"/>
            </a:endParaRPr>
          </a:p>
        </p:txBody>
      </p:sp>
      <p:sp>
        <p:nvSpPr>
          <p:cNvPr id="3584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0FA7DD-A1D9-2E42-BC4D-1B7EC6C19A30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5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內容版面配置區 2"/>
          <p:cNvSpPr>
            <a:spLocks noGrp="1"/>
          </p:cNvSpPr>
          <p:nvPr>
            <p:ph idx="1"/>
          </p:nvPr>
        </p:nvSpPr>
        <p:spPr>
          <a:xfrm>
            <a:off x="1074738" y="2105256"/>
            <a:ext cx="6892925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400" dirty="0">
                <a:latin typeface="細明體"/>
                <a:ea typeface="細明體"/>
                <a:cs typeface="細明體"/>
              </a:rPr>
              <a:t>這樣的不斷隨喜惡業</a:t>
            </a: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，</a:t>
            </a:r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zh-TW" altLang="en-US" sz="4400" dirty="0" smtClean="0">
                <a:latin typeface="細明體"/>
                <a:ea typeface="細明體"/>
                <a:cs typeface="細明體"/>
              </a:rPr>
              <a:t>小惡</a:t>
            </a:r>
            <a:r>
              <a:rPr lang="zh-TW" altLang="en-US" sz="4400" dirty="0">
                <a:latin typeface="細明體"/>
                <a:ea typeface="細明體"/>
                <a:cs typeface="細明體"/>
              </a:rPr>
              <a:t>的力用會廣大起來，與大惡一樣。</a:t>
            </a:r>
          </a:p>
        </p:txBody>
      </p:sp>
      <p:sp>
        <p:nvSpPr>
          <p:cNvPr id="12390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06C7753-06A3-A84C-9186-0E90B982916A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50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2747365" y="387350"/>
            <a:ext cx="57768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sz="4400" b="1" dirty="0">
                <a:latin typeface="华文楷体"/>
                <a:ea typeface="华文楷体"/>
                <a:cs typeface="华文楷体"/>
              </a:rPr>
              <a:t>微小業轉</a:t>
            </a:r>
            <a:r>
              <a:rPr lang="zh-TW" altLang="en-US" sz="4400" b="1" dirty="0" smtClean="0">
                <a:latin typeface="华文楷体"/>
                <a:ea typeface="华文楷体"/>
                <a:cs typeface="华文楷体"/>
              </a:rPr>
              <a:t>廣大之</a:t>
            </a:r>
            <a:endParaRPr lang="en-AU" altLang="zh-TW" sz="4400" b="1" dirty="0" smtClean="0">
              <a:latin typeface="华文楷体"/>
              <a:ea typeface="华文楷体"/>
              <a:cs typeface="华文楷体"/>
            </a:endParaRPr>
          </a:p>
          <a:p>
            <a:r>
              <a:rPr lang="zh-TW" altLang="en-US" sz="4400" b="1" dirty="0" smtClean="0">
                <a:latin typeface="华文楷体"/>
                <a:ea typeface="华文楷体"/>
                <a:cs typeface="华文楷体"/>
              </a:rPr>
              <a:t>例子（二）</a:t>
            </a:r>
            <a:endParaRPr lang="zh-TW" altLang="en-US" sz="4400" b="1" dirty="0">
              <a:latin typeface="华文楷体"/>
              <a:ea typeface="华文楷体"/>
              <a:cs typeface="华文楷体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業的作用</a:t>
            </a:r>
            <a:r>
              <a:rPr lang="en-AU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998" y="2215528"/>
            <a:ext cx="8229600" cy="4233863"/>
          </a:xfrm>
        </p:spPr>
        <p:txBody>
          <a:bodyPr/>
          <a:lstStyle/>
          <a:p>
            <a:pPr marL="0" indent="0" algn="l">
              <a:lnSpc>
                <a:spcPct val="200000"/>
              </a:lnSpc>
              <a:buNone/>
              <a:tabLst>
                <a:tab pos="1789113" algn="l"/>
                <a:tab pos="3505200" algn="l"/>
                <a:tab pos="4668838" algn="l"/>
              </a:tabLst>
            </a:pPr>
            <a:r>
              <a:rPr lang="zh-TW" altLang="en-US" sz="4400" dirty="0" smtClean="0"/>
              <a:t>	引業</a:t>
            </a:r>
            <a:r>
              <a:rPr lang="en-US" altLang="zh-TW" sz="4400" dirty="0" smtClean="0"/>
              <a:t> 	</a:t>
            </a:r>
            <a:r>
              <a:rPr lang="zh-TW" altLang="en-US" sz="4400" dirty="0" smtClean="0"/>
              <a:t>與</a:t>
            </a:r>
            <a:r>
              <a:rPr lang="en-US" altLang="zh-TW" sz="4400" dirty="0" smtClean="0"/>
              <a:t> 	</a:t>
            </a:r>
            <a:r>
              <a:rPr lang="zh-TW" altLang="en-US" sz="4400" dirty="0" smtClean="0"/>
              <a:t>滿業</a:t>
            </a:r>
            <a:endParaRPr lang="en-AU" altLang="zh-TW" sz="4400" dirty="0" smtClean="0"/>
          </a:p>
          <a:p>
            <a:pPr marL="0" indent="0" algn="l">
              <a:lnSpc>
                <a:spcPct val="200000"/>
              </a:lnSpc>
              <a:spcBef>
                <a:spcPts val="0"/>
              </a:spcBef>
              <a:buNone/>
              <a:tabLst>
                <a:tab pos="1252538" algn="l"/>
                <a:tab pos="3505200" algn="l"/>
                <a:tab pos="4668838" algn="l"/>
              </a:tabLst>
            </a:pPr>
            <a:r>
              <a:rPr lang="en-AU" altLang="zh-TW" dirty="0"/>
              <a:t>	</a:t>
            </a:r>
            <a:r>
              <a:rPr lang="zh-TW" altLang="en-US" sz="4400" dirty="0" smtClean="0"/>
              <a:t>決定業</a:t>
            </a:r>
            <a:r>
              <a:rPr lang="en-US" altLang="zh-TW" sz="4400" dirty="0" smtClean="0"/>
              <a:t> 	</a:t>
            </a:r>
            <a:r>
              <a:rPr lang="zh-TW" altLang="en-US" sz="4400" dirty="0" smtClean="0"/>
              <a:t>與</a:t>
            </a:r>
            <a:r>
              <a:rPr lang="en-US" altLang="zh-TW" sz="4400" dirty="0" smtClean="0"/>
              <a:t>	</a:t>
            </a:r>
            <a:r>
              <a:rPr lang="zh-TW" altLang="en-US" sz="4400" dirty="0" smtClean="0"/>
              <a:t>不決定業</a:t>
            </a:r>
            <a:endParaRPr lang="en-AU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49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引業與滿業</a:t>
            </a:r>
            <a:r>
              <a:rPr lang="en-AU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533"/>
            <a:ext cx="7741352" cy="4244827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/>
              <a:t>引業</a:t>
            </a:r>
            <a:endParaRPr lang="en-AU" altLang="zh-TW" dirty="0" smtClean="0"/>
          </a:p>
          <a:p>
            <a:pPr marL="365125" lvl="1" indent="-365125"/>
            <a:r>
              <a:rPr lang="zh-TW" altLang="en-US" sz="3500" dirty="0" smtClean="0"/>
              <a:t>「</a:t>
            </a:r>
            <a:r>
              <a:rPr lang="zh-TW" altLang="en-US" sz="3500" dirty="0"/>
              <a:t>能引」我們感到五</a:t>
            </a:r>
            <a:r>
              <a:rPr lang="zh-TW" altLang="en-US" sz="3500" dirty="0" smtClean="0"/>
              <a:t>趣</a:t>
            </a:r>
          </a:p>
          <a:p>
            <a:pPr marL="0" lvl="1" indent="0">
              <a:buNone/>
            </a:pPr>
            <a:r>
              <a:rPr lang="zh-TW" altLang="en-US" sz="3500" dirty="0"/>
              <a:t>	</a:t>
            </a:r>
            <a:r>
              <a:rPr lang="zh-TW" altLang="en-US" sz="3500" dirty="0" smtClean="0"/>
              <a:t>中的一趣報體，</a:t>
            </a:r>
          </a:p>
          <a:p>
            <a:pPr marL="0" lvl="1" indent="0">
              <a:buNone/>
            </a:pPr>
            <a:r>
              <a:rPr lang="zh-TW" altLang="en-US" sz="3500" dirty="0"/>
              <a:t>	</a:t>
            </a:r>
            <a:r>
              <a:rPr lang="zh-TW" altLang="en-US" sz="3500" dirty="0" smtClean="0"/>
              <a:t>或生</a:t>
            </a:r>
            <a:r>
              <a:rPr lang="zh-TW" altLang="en-US" sz="3500" dirty="0"/>
              <a:t>天上</a:t>
            </a:r>
            <a:r>
              <a:rPr lang="zh-TW" altLang="en-US" sz="3500" dirty="0" smtClean="0"/>
              <a:t>，或墮</a:t>
            </a:r>
            <a:r>
              <a:rPr lang="zh-TW" altLang="en-US" sz="3500" dirty="0"/>
              <a:t>地獄</a:t>
            </a:r>
            <a:r>
              <a:rPr lang="zh-TW" altLang="en-US" sz="3500" dirty="0" smtClean="0"/>
              <a:t>，</a:t>
            </a:r>
          </a:p>
          <a:p>
            <a:pPr marL="0" lvl="1" indent="0">
              <a:buNone/>
            </a:pPr>
            <a:r>
              <a:rPr lang="zh-TW" altLang="en-US" sz="3500" dirty="0"/>
              <a:t>	</a:t>
            </a:r>
            <a:r>
              <a:rPr lang="zh-TW" altLang="en-US" sz="3500" dirty="0" smtClean="0"/>
              <a:t>或墮</a:t>
            </a:r>
            <a:r>
              <a:rPr lang="zh-TW" altLang="en-US" sz="3500" dirty="0"/>
              <a:t>傍生</a:t>
            </a:r>
            <a:r>
              <a:rPr lang="zh-TW" altLang="en-US" sz="3500" dirty="0" smtClean="0"/>
              <a:t>。</a:t>
            </a:r>
            <a:endParaRPr lang="en-US" altLang="zh-TW" sz="35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78" l="156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3195" y="0"/>
            <a:ext cx="1680805" cy="23023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35" l="426" r="100000">
                        <a14:foregroundMark x1="9362" y1="23721" x2="9362" y2="28372"/>
                        <a14:foregroundMark x1="55319" y1="18605" x2="52766" y2="30233"/>
                        <a14:foregroundMark x1="69362" y1="15349" x2="68511" y2="23721"/>
                        <a14:foregroundMark x1="85957" y1="20930" x2="85957" y2="38140"/>
                        <a14:foregroundMark x1="88085" y1="60930" x2="94043" y2="80930"/>
                        <a14:foregroundMark x1="26809" y1="86047" x2="34894" y2="87442"/>
                        <a14:foregroundMark x1="24681" y1="88837" x2="31915" y2="88837"/>
                        <a14:backgroundMark x1="11064" y1="25581" x2="11064" y2="358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3784" y="3990975"/>
            <a:ext cx="2984500" cy="2730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0584" y="1046879"/>
            <a:ext cx="2510948" cy="2510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81" b="100000" l="10000" r="90000">
                        <a14:backgroundMark x1="68333" y1="16667" x2="84000" y2="1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9500" y="2302353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引業與滿業</a:t>
            </a:r>
            <a:r>
              <a:rPr lang="en-AU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533"/>
            <a:ext cx="7760027" cy="4244827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/>
              <a:t>引業</a:t>
            </a:r>
            <a:endParaRPr lang="en-AU" altLang="zh-TW" dirty="0" smtClean="0"/>
          </a:p>
          <a:p>
            <a:pPr marL="365125" lvl="1" indent="-365125"/>
            <a:r>
              <a:rPr lang="zh-TW" altLang="en-US" sz="3500" dirty="0" smtClean="0"/>
              <a:t>其</a:t>
            </a:r>
            <a:r>
              <a:rPr lang="zh-TW" altLang="en-US" sz="3500" dirty="0"/>
              <a:t>中又有種種類別，如傍生中或虎或魚等。</a:t>
            </a:r>
            <a:r>
              <a:rPr lang="en-AU" sz="3500" dirty="0"/>
              <a:t> </a:t>
            </a:r>
            <a:endParaRPr lang="en-AU" altLang="zh-TW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009" r="20596"/>
          <a:stretch/>
        </p:blipFill>
        <p:spPr>
          <a:xfrm>
            <a:off x="88281" y="4397375"/>
            <a:ext cx="2502519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5" b="97024" l="10000" r="90000">
                        <a14:foregroundMark x1="23667" y1="50595" x2="40333" y2="81548"/>
                        <a14:foregroundMark x1="45667" y1="88690" x2="68333" y2="95238"/>
                        <a14:backgroundMark x1="26000" y1="17857" x2="39333" y2="15476"/>
                        <a14:backgroundMark x1="58000" y1="7738" x2="79667" y2="6548"/>
                        <a14:backgroundMark x1="19667" y1="8929" x2="36000" y2="10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9918" y="825733"/>
            <a:ext cx="3810000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85739" y="4782972"/>
            <a:ext cx="3594100" cy="2260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48" b="97906" l="0" r="73384">
                        <a14:foregroundMark x1="49049" y1="34555" x2="51331" y2="544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7377" y="3282574"/>
            <a:ext cx="3340100" cy="2425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94" b="100000" l="0" r="100000">
                        <a14:foregroundMark x1="79151" y1="44330" x2="97297" y2="46392"/>
                        <a14:backgroundMark x1="4633" y1="23196" x2="95367" y2="25258"/>
                        <a14:backgroundMark x1="4633" y1="32990" x2="97297" y2="324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800" y="4397375"/>
            <a:ext cx="3289300" cy="246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539" y="32258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引業與滿業</a:t>
            </a:r>
            <a:r>
              <a:rPr lang="en-AU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533"/>
            <a:ext cx="7760027" cy="4244827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/>
              <a:t>引業</a:t>
            </a:r>
            <a:endParaRPr lang="en-AU" altLang="zh-TW" dirty="0" smtClean="0"/>
          </a:p>
          <a:p>
            <a:pPr marL="365125" lvl="1" indent="-365125"/>
            <a:r>
              <a:rPr lang="zh-CHT" altLang="en-US" sz="3500" dirty="0"/>
              <a:t>凡由強業而感得一</a:t>
            </a:r>
            <a:r>
              <a:rPr lang="zh-CHT" altLang="en-US" sz="3500" dirty="0" smtClean="0"/>
              <a:t>趣的總報體</a:t>
            </a:r>
          </a:p>
          <a:p>
            <a:pPr marL="0" lvl="1" indent="0">
              <a:buNone/>
            </a:pPr>
            <a:r>
              <a:rPr lang="zh-CHT" altLang="en-US" sz="3500" dirty="0"/>
              <a:t>	</a:t>
            </a:r>
            <a:r>
              <a:rPr lang="zh-CHT" altLang="en-US" sz="3500" dirty="0" smtClean="0"/>
              <a:t>（</a:t>
            </a:r>
            <a:r>
              <a:rPr lang="en-US" altLang="zh-CHT" sz="3500" dirty="0"/>
              <a:t>『</a:t>
            </a:r>
            <a:r>
              <a:rPr lang="zh-CHT" altLang="en-US" sz="3500" dirty="0"/>
              <a:t>得蘊，得處，得界</a:t>
            </a:r>
            <a:r>
              <a:rPr lang="en-US" altLang="zh-CHT" sz="3500" dirty="0"/>
              <a:t>』</a:t>
            </a:r>
            <a:r>
              <a:rPr lang="zh-CHT" altLang="en-US" sz="3500" dirty="0"/>
              <a:t>）</a:t>
            </a:r>
            <a:r>
              <a:rPr lang="zh-CHT" altLang="en-US" sz="3500" dirty="0" smtClean="0"/>
              <a:t>，</a:t>
            </a:r>
          </a:p>
          <a:p>
            <a:pPr marL="0" lvl="1" indent="0">
              <a:buNone/>
            </a:pPr>
            <a:r>
              <a:rPr lang="zh-CHT" altLang="en-US" sz="3500" dirty="0"/>
              <a:t>	</a:t>
            </a:r>
            <a:r>
              <a:rPr lang="zh-CHT" altLang="en-US" sz="3500" dirty="0" smtClean="0"/>
              <a:t>成</a:t>
            </a:r>
            <a:r>
              <a:rPr lang="zh-CHT" altLang="en-US" sz="3500" dirty="0"/>
              <a:t>為某</a:t>
            </a:r>
            <a:r>
              <a:rPr lang="zh-CHT" altLang="en-US" sz="3500" dirty="0" smtClean="0"/>
              <a:t>趣	的眾生</a:t>
            </a:r>
            <a:r>
              <a:rPr lang="zh-CHT" altLang="en-US" sz="3500" dirty="0"/>
              <a:t>，叫引業。</a:t>
            </a:r>
            <a:endParaRPr lang="en-AU" altLang="zh-TW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608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引業與滿業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93" y="1906998"/>
            <a:ext cx="8352508" cy="4525788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zh-TW" altLang="en-US" sz="4400" dirty="0" smtClean="0"/>
              <a:t>滿業</a:t>
            </a:r>
            <a:r>
              <a:rPr lang="en-AU" sz="4400" dirty="0" smtClean="0"/>
              <a:t> </a:t>
            </a:r>
          </a:p>
          <a:p>
            <a:pPr marL="0" lvl="1" indent="0" algn="ctr">
              <a:lnSpc>
                <a:spcPct val="140000"/>
              </a:lnSpc>
              <a:spcAft>
                <a:spcPts val="0"/>
              </a:spcAft>
              <a:buNone/>
            </a:pPr>
            <a:r>
              <a:rPr lang="zh-TW" altLang="en-US" sz="3800" dirty="0" smtClean="0"/>
              <a:t>不能引我們</a:t>
            </a:r>
            <a:r>
              <a:rPr lang="zh-TW" altLang="en-US" sz="3800" dirty="0"/>
              <a:t>感得生死的總報體，卻「能」使我們對於這一報身的種種方面，得到圓「滿」的決定</a:t>
            </a:r>
            <a:r>
              <a:rPr lang="zh-TW" altLang="en-US" sz="3800" dirty="0" smtClean="0"/>
              <a:t>，</a:t>
            </a:r>
          </a:p>
          <a:p>
            <a:pPr marL="0" lvl="1" indent="0" algn="ctr">
              <a:lnSpc>
                <a:spcPct val="140000"/>
              </a:lnSpc>
              <a:spcAft>
                <a:spcPts val="0"/>
              </a:spcAft>
              <a:buNone/>
            </a:pPr>
            <a:r>
              <a:rPr lang="zh-TW" altLang="en-US" sz="3800" dirty="0" smtClean="0"/>
              <a:t>叫滿業。</a:t>
            </a:r>
            <a:endParaRPr lang="en-AU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20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" b="46849" l="0" r="98934">
                        <a14:foregroundMark x1="91045" y1="32877" x2="93817" y2="35068"/>
                        <a14:foregroundMark x1="86567" y1="38356" x2="86567" y2="42740"/>
                        <a14:foregroundMark x1="82303" y1="38904" x2="79744" y2="42192"/>
                        <a14:foregroundMark x1="82303" y1="43562" x2="82303" y2="42192"/>
                        <a14:foregroundMark x1="76119" y1="33425" x2="75053" y2="36712"/>
                        <a14:foregroundMark x1="70362" y1="32329" x2="62260" y2="41644"/>
                        <a14:foregroundMark x1="43710" y1="27671" x2="39659" y2="31233"/>
                        <a14:foregroundMark x1="43497" y1="42192" x2="49254" y2="42740"/>
                        <a14:foregroundMark x1="27505" y1="24658" x2="22175" y2="33425"/>
                        <a14:foregroundMark x1="33262" y1="29315" x2="28358" y2="41096"/>
                        <a14:foregroundMark x1="17484" y1="10411" x2="10661" y2="40000"/>
                        <a14:foregroundMark x1="4904" y1="32055" x2="9168" y2="29041"/>
                        <a14:foregroundMark x1="15352" y1="40000" x2="20256" y2="42192"/>
                        <a14:foregroundMark x1="9168" y1="40822" x2="8529" y2="40822"/>
                        <a14:foregroundMark x1="15565" y1="36438" x2="15565" y2="38630"/>
                        <a14:foregroundMark x1="36247" y1="27397" x2="38806" y2="31233"/>
                        <a14:foregroundMark x1="38380" y1="16438" x2="38380" y2="18082"/>
                        <a14:foregroundMark x1="73987" y1="17534" x2="73987" y2="19178"/>
                        <a14:foregroundMark x1="76972" y1="18082" x2="76333" y2="19178"/>
                        <a14:foregroundMark x1="28571" y1="35616" x2="28571" y2="37534"/>
                        <a14:foregroundMark x1="32836" y1="35616" x2="33262" y2="38356"/>
                        <a14:foregroundMark x1="41365" y1="32329" x2="40299" y2="34521"/>
                        <a14:backgroundMark x1="22388" y1="19178" x2="21962" y2="26849"/>
                        <a14:backgroundMark x1="25373" y1="34521" x2="22601" y2="39452"/>
                        <a14:backgroundMark x1="14072" y1="38630" x2="14072" y2="39726"/>
                        <a14:backgroundMark x1="37313" y1="20822" x2="38380" y2="24110"/>
                        <a14:backgroundMark x1="41151" y1="26575" x2="38806" y2="26575"/>
                        <a14:backgroundMark x1="39446" y1="17534" x2="38593" y2="19178"/>
                        <a14:backgroundMark x1="58849" y1="24110" x2="56077" y2="26575"/>
                        <a14:backgroundMark x1="74627" y1="21370" x2="74627" y2="26301"/>
                        <a14:backgroundMark x1="36674" y1="32877" x2="38380" y2="38904"/>
                        <a14:backgroundMark x1="43284" y1="30685" x2="42431" y2="32603"/>
                      </a14:backgroundRemoval>
                    </a14:imgEffect>
                  </a14:imgLayer>
                </a14:imgProps>
              </a:ext>
            </a:extLst>
          </a:blip>
          <a:srcRect b="50514"/>
          <a:stretch/>
        </p:blipFill>
        <p:spPr>
          <a:xfrm>
            <a:off x="1202242" y="190499"/>
            <a:ext cx="6976533" cy="25409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667" r="99111">
                        <a14:foregroundMark x1="30111" y1="17835" x2="25444" y2="20418"/>
                        <a14:foregroundMark x1="43556" y1="11316" x2="40333" y2="11931"/>
                        <a14:foregroundMark x1="94111" y1="47847" x2="99111" y2="488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3959" y="2731409"/>
            <a:ext cx="3675247" cy="33199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018" l="4036" r="95516">
                        <a14:foregroundMark x1="57399" y1="15929" x2="55157" y2="18584"/>
                        <a14:foregroundMark x1="48430" y1="18142" x2="47982" y2="23451"/>
                        <a14:foregroundMark x1="79372" y1="12832" x2="73094" y2="16814"/>
                        <a14:foregroundMark x1="78924" y1="36283" x2="89686" y2="37168"/>
                        <a14:foregroundMark x1="73094" y1="42920" x2="84305" y2="46903"/>
                        <a14:foregroundMark x1="67713" y1="50000" x2="75336" y2="57080"/>
                        <a14:foregroundMark x1="73991" y1="23009" x2="90583" y2="16372"/>
                        <a14:foregroundMark x1="81166" y1="28761" x2="84305" y2="28761"/>
                        <a14:backgroundMark x1="78924" y1="16814" x2="77130" y2="176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1724" y="4180690"/>
            <a:ext cx="2641771" cy="26773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22255">
            <a:off x="524923" y="2589852"/>
            <a:ext cx="2786801" cy="3947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126148" y="2727432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0000FF"/>
                </a:solidFill>
                <a:effectLst>
                  <a:glow rad="584200">
                    <a:srgbClr val="CCFFCC"/>
                  </a:glow>
                </a:effectLst>
                <a:latin typeface="华文楷体"/>
                <a:ea typeface="华文楷体"/>
                <a:cs typeface="华文楷体"/>
              </a:rPr>
              <a:t>千差萬別</a:t>
            </a:r>
            <a:endParaRPr lang="en-US" sz="6000" b="1" dirty="0">
              <a:solidFill>
                <a:srgbClr val="0000FF"/>
              </a:solidFill>
              <a:effectLst>
                <a:glow rad="584200">
                  <a:srgbClr val="CCFFCC"/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45541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引業與滿業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74" y="1624908"/>
            <a:ext cx="8686800" cy="4979244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400" dirty="0" smtClean="0"/>
              <a:t>滿業</a:t>
            </a:r>
            <a:r>
              <a:rPr lang="en-AU" sz="4800" dirty="0" smtClean="0"/>
              <a:t> </a:t>
            </a:r>
          </a:p>
          <a:p>
            <a:pPr marL="0" lvl="1" indent="0" algn="ctr">
              <a:lnSpc>
                <a:spcPct val="120000"/>
              </a:lnSpc>
              <a:buNone/>
            </a:pPr>
            <a:r>
              <a:rPr lang="zh-TW" altLang="en-US" sz="3300" dirty="0"/>
              <a:t>不過，其中還有</a:t>
            </a:r>
            <a:r>
              <a:rPr lang="zh-TW" altLang="en-US" sz="33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業報</a:t>
            </a:r>
            <a:r>
              <a:rPr lang="zh-TW" altLang="en-US" sz="3300" dirty="0"/>
              <a:t>與</a:t>
            </a:r>
            <a:r>
              <a:rPr lang="zh-TW" altLang="en-US" sz="33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現生功力</a:t>
            </a:r>
            <a:r>
              <a:rPr lang="zh-TW" altLang="en-US" sz="3300" dirty="0"/>
              <a:t>（長養</a:t>
            </a:r>
            <a:r>
              <a:rPr lang="zh-TW" altLang="en-US" sz="3300" dirty="0" smtClean="0"/>
              <a:t>）</a:t>
            </a:r>
          </a:p>
          <a:p>
            <a:pPr marL="0" lvl="1" indent="0" algn="ctr">
              <a:lnSpc>
                <a:spcPct val="120000"/>
              </a:lnSpc>
              <a:buNone/>
            </a:pPr>
            <a:r>
              <a:rPr lang="zh-TW" altLang="en-US" sz="3300" dirty="0" smtClean="0"/>
              <a:t>的</a:t>
            </a:r>
            <a:r>
              <a:rPr lang="zh-TW" altLang="en-US" sz="3300" dirty="0"/>
              <a:t>差別：如人類的目光望遠，有一定的限度（也是人各不同的），這是業力</a:t>
            </a:r>
            <a:r>
              <a:rPr lang="zh-TW" altLang="en-US" sz="3300" dirty="0" smtClean="0"/>
              <a:t>。</a:t>
            </a:r>
          </a:p>
          <a:p>
            <a:pPr marL="0" lvl="1" indent="0" algn="ctr">
              <a:lnSpc>
                <a:spcPct val="120000"/>
              </a:lnSpc>
              <a:buNone/>
            </a:pPr>
            <a:r>
              <a:rPr lang="zh-TW" altLang="en-US" sz="3300" dirty="0" smtClean="0"/>
              <a:t>經藥物</a:t>
            </a:r>
            <a:r>
              <a:rPr lang="zh-TW" altLang="en-US" sz="3300" dirty="0"/>
              <a:t>，營養，保護，訓練，使達到限度中的極限，或老年而目力很好，這就有賴現生功力的長養了！</a:t>
            </a:r>
            <a:r>
              <a:rPr lang="en-AU" sz="3300" dirty="0"/>
              <a:t> </a:t>
            </a:r>
            <a:r>
              <a:rPr lang="en-AU" sz="3300" dirty="0" smtClean="0"/>
              <a:t> 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9194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決定業與不決定業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763652"/>
              </p:ext>
            </p:extLst>
          </p:nvPr>
        </p:nvGraphicFramePr>
        <p:xfrm>
          <a:off x="457200" y="2108200"/>
          <a:ext cx="8229600" cy="4233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318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決定業與不決定業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34270"/>
            <a:ext cx="82296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400" dirty="0"/>
              <a:t>依古德說</a:t>
            </a:r>
            <a:r>
              <a:rPr lang="zh-TW" altLang="en-US" sz="4400" dirty="0" smtClean="0"/>
              <a:t>：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400" dirty="0" smtClean="0"/>
              <a:t>一切業</a:t>
            </a:r>
            <a:r>
              <a:rPr lang="zh-TW" altLang="en-US" sz="4400" dirty="0"/>
              <a:t>，都是不決定的</a:t>
            </a:r>
            <a:r>
              <a:rPr lang="zh-TW" altLang="en-US" sz="4400" dirty="0" smtClean="0"/>
              <a:t>。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400" dirty="0" smtClean="0"/>
              <a:t>換言之</a:t>
            </a:r>
            <a:r>
              <a:rPr lang="zh-TW" altLang="en-US" sz="4400" dirty="0"/>
              <a:t>，一切業都有改善可能性的。</a:t>
            </a:r>
            <a:r>
              <a:rPr lang="en-AU" sz="4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5540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應如何發心歸依三寶</a:t>
            </a:r>
            <a:r>
              <a:rPr lang="zh-TW" altLang="en-US" sz="4400">
                <a:latin typeface="新細明體" charset="0"/>
                <a:ea typeface="新細明體" charset="0"/>
                <a:cs typeface="新細明體" charset="0"/>
              </a:rPr>
              <a:t>？</a:t>
            </a:r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674688" y="1915760"/>
            <a:ext cx="8012112" cy="4233863"/>
          </a:xfrm>
        </p:spPr>
        <p:txBody>
          <a:bodyPr/>
          <a:lstStyle/>
          <a:p>
            <a:pPr marL="0" indent="0" algn="l">
              <a:buFont typeface="Arial" charset="0"/>
              <a:buNone/>
              <a:defRPr/>
            </a:pPr>
            <a:r>
              <a:rPr lang="zh-TW" sz="4400" dirty="0" smtClean="0">
                <a:latin typeface="Gandhari Unicode" charset="0"/>
                <a:ea typeface="新細明體" charset="0"/>
                <a:cs typeface="新細明體" charset="0"/>
              </a:rPr>
              <a:t>一</a:t>
            </a:r>
            <a:r>
              <a:rPr lang="zh-TW" altLang="en-US" sz="4400" dirty="0" smtClean="0"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dirty="0" smtClean="0">
                <a:latin typeface="Gandhari Unicode" charset="0"/>
                <a:ea typeface="新細明體" charset="0"/>
                <a:cs typeface="新細明體" charset="0"/>
              </a:rPr>
              <a:t>生起歸依至誠懇切之</a:t>
            </a:r>
            <a:r>
              <a:rPr lang="zh-TW" sz="4400" dirty="0">
                <a:latin typeface="Gandhari Unicode" charset="0"/>
                <a:ea typeface="新細明體" charset="0"/>
                <a:cs typeface="新細明體" charset="0"/>
              </a:rPr>
              <a:t>心</a:t>
            </a:r>
          </a:p>
          <a:p>
            <a:pPr marL="0" indent="0" algn="l">
              <a:buFont typeface="Arial" charset="0"/>
              <a:buNone/>
              <a:defRPr/>
            </a:pPr>
            <a:r>
              <a:rPr lang="zh-TW" sz="4400" dirty="0" smtClean="0">
                <a:latin typeface="Gandhari Unicode" charset="0"/>
                <a:ea typeface="新細明體" charset="0"/>
                <a:cs typeface="新細明體" charset="0"/>
              </a:rPr>
              <a:t>二</a:t>
            </a:r>
            <a:r>
              <a:rPr lang="zh-TW" altLang="en-US" sz="4400" dirty="0" smtClean="0"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dirty="0" smtClean="0">
                <a:latin typeface="Gandhari Unicode" charset="0"/>
                <a:ea typeface="新細明體" charset="0"/>
                <a:cs typeface="新細明體" charset="0"/>
              </a:rPr>
              <a:t>抉擇種種可能之依怙</a:t>
            </a:r>
            <a:endParaRPr lang="zh-TW" sz="4400" dirty="0">
              <a:latin typeface="Gandhari Unicode" charset="0"/>
              <a:ea typeface="新細明體" charset="0"/>
              <a:cs typeface="新細明體" charset="0"/>
            </a:endParaRPr>
          </a:p>
          <a:p>
            <a:pPr marL="0" indent="0" algn="l">
              <a:buFont typeface="Arial" charset="0"/>
              <a:buNone/>
              <a:defRPr/>
            </a:pPr>
            <a:r>
              <a:rPr lang="zh-TW" sz="4400" dirty="0" smtClean="0">
                <a:latin typeface="Gandhari Unicode" charset="0"/>
                <a:ea typeface="新細明體" charset="0"/>
                <a:cs typeface="新細明體" charset="0"/>
              </a:rPr>
              <a:t>三</a:t>
            </a:r>
            <a:r>
              <a:rPr lang="zh-TW" altLang="en-US" sz="4400" dirty="0" smtClean="0"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dirty="0" smtClean="0">
                <a:latin typeface="Gandhari Unicode" charset="0"/>
                <a:ea typeface="新細明體" charset="0"/>
                <a:cs typeface="新細明體" charset="0"/>
              </a:rPr>
              <a:t>思惟三寶之功德</a:t>
            </a:r>
            <a:endParaRPr lang="zh-TW" sz="4400" dirty="0">
              <a:latin typeface="Gandhari Unicode" charset="0"/>
              <a:ea typeface="新細明體" charset="0"/>
              <a:cs typeface="新細明體" charset="0"/>
            </a:endParaRPr>
          </a:p>
          <a:p>
            <a:pPr marL="0" indent="0" algn="l">
              <a:buFont typeface="Arial" charset="0"/>
              <a:buNone/>
              <a:defRPr/>
            </a:pPr>
            <a:r>
              <a:rPr lang="zh-TW" sz="4400" dirty="0" smtClean="0">
                <a:latin typeface="Gandhari Unicode" charset="0"/>
                <a:ea typeface="新細明體" charset="0"/>
                <a:cs typeface="新細明體" charset="0"/>
              </a:rPr>
              <a:t>四</a:t>
            </a:r>
            <a:r>
              <a:rPr lang="zh-TW" altLang="en-US" sz="4400" dirty="0" smtClean="0">
                <a:latin typeface="Gandhari Unicode" charset="0"/>
                <a:ea typeface="新細明體" charset="0"/>
                <a:cs typeface="新細明體" charset="0"/>
              </a:rPr>
              <a:t>、</a:t>
            </a:r>
            <a:r>
              <a:rPr lang="zh-TW" sz="4400" dirty="0" smtClean="0">
                <a:latin typeface="Gandhari Unicode" charset="0"/>
                <a:ea typeface="新細明體" charset="0"/>
                <a:cs typeface="新細明體" charset="0"/>
              </a:rPr>
              <a:t>身口意之</a:t>
            </a:r>
            <a:r>
              <a:rPr lang="zh-TW" sz="4400" dirty="0">
                <a:latin typeface="Gandhari Unicode" charset="0"/>
                <a:ea typeface="新細明體" charset="0"/>
                <a:cs typeface="新細明體" charset="0"/>
              </a:rPr>
              <a:t>誓願</a:t>
            </a:r>
          </a:p>
          <a:p>
            <a:pPr algn="l">
              <a:defRPr/>
            </a:pPr>
            <a:endParaRPr lang="zh-TW" altLang="en-US" dirty="0">
              <a:latin typeface="Gandhari Unicode" charset="0"/>
              <a:ea typeface="新細明體" charset="0"/>
              <a:cs typeface="新細明體" charset="0"/>
            </a:endParaRPr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E58AEB7-9234-4B4D-B400-264F6B721CFE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6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決定業與不決定業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52538"/>
            <a:ext cx="82296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4400" dirty="0"/>
              <a:t>所以只要能痛下決心</a:t>
            </a:r>
            <a:r>
              <a:rPr lang="zh-TW" altLang="en-US" sz="4400" dirty="0" smtClean="0"/>
              <a:t>，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4400" dirty="0" smtClean="0"/>
              <a:t>什麼惡業</a:t>
            </a:r>
            <a:r>
              <a:rPr lang="zh-TW" altLang="en-US" sz="4400" dirty="0"/>
              <a:t>，都有化重為輕</a:t>
            </a:r>
            <a:r>
              <a:rPr lang="zh-TW" altLang="en-US" sz="4400" dirty="0" smtClean="0"/>
              <a:t>，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4400" dirty="0" smtClean="0"/>
              <a:t>或不定受</a:t>
            </a:r>
            <a:r>
              <a:rPr lang="zh-TW" altLang="en-US" sz="4400" dirty="0"/>
              <a:t>的希望。</a:t>
            </a:r>
            <a:r>
              <a:rPr lang="en-AU" sz="4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0518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決定業與不決定業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9092" y="1909456"/>
            <a:ext cx="891768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zh-TW" sz="4400" dirty="0" smtClean="0"/>
              <a:t>《</a:t>
            </a:r>
            <a:r>
              <a:rPr lang="zh-TW" altLang="en-US" sz="4400" dirty="0" smtClean="0"/>
              <a:t>鹽喻經</a:t>
            </a:r>
            <a:r>
              <a:rPr lang="en-US" altLang="zh-TW" sz="4400" dirty="0"/>
              <a:t>》</a:t>
            </a:r>
            <a:r>
              <a:rPr lang="zh-TW" altLang="en-US" sz="4400" dirty="0"/>
              <a:t>說</a:t>
            </a:r>
            <a:r>
              <a:rPr lang="zh-TW" altLang="en-US" sz="4400" dirty="0" smtClean="0"/>
              <a:t>：</a:t>
            </a:r>
            <a:endParaRPr lang="en-AU" altLang="zh-TW" sz="4400" dirty="0" smtClean="0"/>
          </a:p>
          <a:p>
            <a:pPr marL="400050" lvl="1" indent="0" algn="ctr">
              <a:lnSpc>
                <a:spcPct val="120000"/>
              </a:lnSpc>
              <a:buNone/>
            </a:pPr>
            <a:r>
              <a:rPr lang="zh-TW" altLang="en-US" sz="4000" dirty="0" smtClean="0"/>
              <a:t>犯</a:t>
            </a:r>
            <a:r>
              <a:rPr lang="zh-TW" altLang="en-US" sz="4000" dirty="0"/>
              <a:t>了重大惡業的，只</a:t>
            </a:r>
            <a:r>
              <a:rPr lang="zh-TW" altLang="en-US" sz="40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要有足夠的時間</a:t>
            </a:r>
            <a:r>
              <a:rPr lang="zh-TW" altLang="en-US" sz="4000" dirty="0"/>
              <a:t>，</a:t>
            </a:r>
            <a:r>
              <a:rPr lang="zh-TW" altLang="en-US" sz="40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痛下決心</a:t>
            </a:r>
            <a:r>
              <a:rPr lang="zh-TW" altLang="en-US" sz="4000" dirty="0"/>
              <a:t>，</a:t>
            </a:r>
            <a:r>
              <a:rPr lang="en-US" altLang="zh-TW" sz="4000" dirty="0"/>
              <a:t>『</a:t>
            </a:r>
            <a:r>
              <a:rPr lang="zh-TW" altLang="en-US" sz="40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修身，修戒，修心（修定），修慧</a:t>
            </a:r>
            <a:r>
              <a:rPr lang="en-US" altLang="zh-TW" sz="4000" dirty="0"/>
              <a:t>』</a:t>
            </a:r>
            <a:r>
              <a:rPr lang="zh-TW" altLang="en-US" sz="4000" dirty="0"/>
              <a:t>，重業是可以輕受或不定受的。</a:t>
            </a:r>
            <a:r>
              <a:rPr lang="en-AU" sz="4000" dirty="0"/>
              <a:t> </a:t>
            </a:r>
            <a:r>
              <a:rPr lang="en-AU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335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決定業與不決定業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62</a:t>
            </a:fld>
            <a:endParaRPr lang="en-US" altLang="zh-TW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82958"/>
            <a:ext cx="82296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 smtClean="0"/>
              <a:t>如</a:t>
            </a:r>
            <a:r>
              <a:rPr lang="zh-TW" altLang="en-US" sz="4400" dirty="0"/>
              <a:t>老死迫近，就難了</a:t>
            </a:r>
            <a:r>
              <a:rPr lang="zh-TW" altLang="en-US" sz="4400" dirty="0" smtClean="0"/>
              <a:t>。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 smtClean="0"/>
              <a:t>但依</a:t>
            </a:r>
            <a:r>
              <a:rPr lang="en-US" altLang="zh-TW" sz="4400" dirty="0"/>
              <a:t>《</a:t>
            </a:r>
            <a:r>
              <a:rPr lang="zh-TW" altLang="en-US" sz="4400" dirty="0"/>
              <a:t>觀無量壽佛經</a:t>
            </a:r>
            <a:r>
              <a:rPr lang="en-US" altLang="zh-TW" sz="4400" dirty="0"/>
              <a:t>》</a:t>
            </a:r>
            <a:r>
              <a:rPr lang="zh-TW" altLang="en-US" sz="4400" dirty="0"/>
              <a:t>，還有念阿彌陀佛</a:t>
            </a:r>
            <a:r>
              <a:rPr lang="zh-TW" altLang="en-US" sz="4400" dirty="0" smtClean="0"/>
              <a:t>的一法。</a:t>
            </a:r>
            <a:endParaRPr lang="en-AU" altLang="zh-TW" sz="4400" dirty="0" smtClean="0"/>
          </a:p>
        </p:txBody>
      </p:sp>
    </p:spTree>
    <p:extLst>
      <p:ext uri="{BB962C8B-B14F-4D97-AF65-F5344CB8AC3E}">
        <p14:creationId xmlns:p14="http://schemas.microsoft.com/office/powerpoint/2010/main" val="158988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7147" r="17121"/>
          <a:stretch/>
        </p:blipFill>
        <p:spPr>
          <a:xfrm>
            <a:off x="4596599" y="3436860"/>
            <a:ext cx="4238881" cy="3268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決定業與不決定業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63</a:t>
            </a:fld>
            <a:endParaRPr lang="en-US" altLang="zh-TW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8157" y="1982984"/>
            <a:ext cx="5431692" cy="464168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/>
              <a:t>這如大量的鹽，投入長江大河中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>
              <a:buNone/>
            </a:pPr>
            <a:r>
              <a:rPr lang="zh-TW" altLang="en-US" sz="4400" dirty="0" smtClean="0"/>
              <a:t>水</a:t>
            </a:r>
            <a:r>
              <a:rPr lang="zh-TW" altLang="en-US" sz="4400" dirty="0"/>
              <a:t>是不會鹹的。</a:t>
            </a:r>
            <a:r>
              <a:rPr lang="en-AU" sz="4400" dirty="0"/>
              <a:t> </a:t>
            </a:r>
            <a:endParaRPr lang="en-AU" altLang="zh-TW" sz="4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9" b="93204" l="7347" r="8979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302802" y="3332327"/>
            <a:ext cx="31115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決定業與不決定業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64</a:t>
            </a:fld>
            <a:endParaRPr lang="en-US" altLang="zh-TW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47208"/>
            <a:ext cx="82296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4400" dirty="0"/>
              <a:t>反之，雖造作較小的罪</a:t>
            </a:r>
            <a:r>
              <a:rPr lang="zh-TW" altLang="en-US" sz="4400" dirty="0" smtClean="0"/>
              <a:t>，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4400" dirty="0" smtClean="0"/>
              <a:t>卻</a:t>
            </a:r>
            <a:r>
              <a:rPr lang="zh-TW" altLang="en-US" sz="4400" dirty="0"/>
              <a:t>不知道修身，修戒，修心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4400" dirty="0" smtClean="0"/>
              <a:t>修</a:t>
            </a:r>
            <a:r>
              <a:rPr lang="zh-TW" altLang="en-US" sz="4400" dirty="0"/>
              <a:t>慧，還是要招苦報的</a:t>
            </a:r>
            <a:r>
              <a:rPr lang="zh-TW" altLang="en-US" sz="4400" dirty="0" smtClean="0"/>
              <a:t>。</a:t>
            </a:r>
            <a:endParaRPr lang="en-AU" altLang="zh-TW" sz="4400" dirty="0" smtClean="0"/>
          </a:p>
        </p:txBody>
      </p:sp>
    </p:spTree>
    <p:extLst>
      <p:ext uri="{BB962C8B-B14F-4D97-AF65-F5344CB8AC3E}">
        <p14:creationId xmlns:p14="http://schemas.microsoft.com/office/powerpoint/2010/main" val="327350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決定業與不決定業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65</a:t>
            </a:fld>
            <a:endParaRPr lang="en-US" altLang="zh-TW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487700" y="1857768"/>
            <a:ext cx="5753566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4800" dirty="0" smtClean="0"/>
              <a:t>這等於</a:t>
            </a:r>
            <a:r>
              <a:rPr lang="zh-TW" altLang="en-US" sz="4800" dirty="0"/>
              <a:t>少量的鹽，放在小杯裏</a:t>
            </a:r>
            <a:r>
              <a:rPr lang="zh-TW" altLang="en-US" sz="4800" dirty="0" smtClean="0"/>
              <a:t>，</a:t>
            </a:r>
            <a:endParaRPr lang="en-AU" altLang="zh-TW" sz="4800" dirty="0" smtClean="0"/>
          </a:p>
          <a:p>
            <a:pPr marL="0" indent="0" algn="ctr">
              <a:buNone/>
            </a:pPr>
            <a:r>
              <a:rPr lang="zh-TW" altLang="en-US" sz="4800" dirty="0" smtClean="0"/>
              <a:t>水還是鹹</a:t>
            </a:r>
            <a:r>
              <a:rPr lang="zh-TW" altLang="en-US" sz="4800" dirty="0"/>
              <a:t>苦的。</a:t>
            </a:r>
            <a:endParaRPr lang="en-AU" sz="4800" dirty="0"/>
          </a:p>
          <a:p>
            <a:pPr marL="0" indent="0" algn="ctr">
              <a:lnSpc>
                <a:spcPct val="150000"/>
              </a:lnSpc>
              <a:buNone/>
            </a:pPr>
            <a:endParaRPr lang="en-AU" altLang="zh-TW" sz="4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33" b="86667" l="0" r="100000"/>
                    </a14:imgEffect>
                  </a14:imgLayer>
                </a14:imgProps>
              </a:ext>
            </a:extLst>
          </a:blip>
          <a:srcRect l="9237" t="12519" r="8741" b="12778"/>
          <a:stretch/>
        </p:blipFill>
        <p:spPr>
          <a:xfrm flipH="1">
            <a:off x="864279" y="3381373"/>
            <a:ext cx="3195179" cy="3125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12" b="94245" l="9945" r="895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213019" flipH="1">
            <a:off x="999345" y="1806750"/>
            <a:ext cx="1719255" cy="264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決定業與不決定業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66</a:t>
            </a:fld>
            <a:endParaRPr lang="en-US" altLang="zh-TW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2003230"/>
            <a:ext cx="82296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4400" dirty="0"/>
              <a:t>所以，犯了重惡業的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4400" dirty="0" smtClean="0"/>
              <a:t>不必</a:t>
            </a:r>
            <a:r>
              <a:rPr lang="zh-TW" altLang="en-US" sz="4400" dirty="0"/>
              <a:t>灰心，應深切懺悔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4400" dirty="0" smtClean="0"/>
              <a:t>修學佛法</a:t>
            </a:r>
            <a:r>
              <a:rPr lang="zh-TW" altLang="en-US" sz="4400" dirty="0"/>
              <a:t>。</a:t>
            </a:r>
            <a:r>
              <a:rPr lang="en-AU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09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決定業與不決定業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52" y="2108200"/>
            <a:ext cx="8229600" cy="423386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5000" b="1" dirty="0" smtClean="0"/>
              <a:t>三時業</a:t>
            </a:r>
            <a:endParaRPr lang="en-AU" altLang="zh-TW" sz="5000" b="1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4800" dirty="0"/>
              <a:t>從造業與受報的時間來說，可分為三時業：</a:t>
            </a:r>
            <a:r>
              <a:rPr lang="en-AU" sz="4800" dirty="0"/>
              <a:t> 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878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三時業</a:t>
            </a:r>
            <a:endParaRPr lang="en-AU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84" y="2108200"/>
            <a:ext cx="8479983" cy="4233863"/>
          </a:xfrm>
        </p:spPr>
        <p:txBody>
          <a:bodyPr/>
          <a:lstStyle/>
          <a:p>
            <a:pPr marL="571500" indent="-571500" algn="l">
              <a:lnSpc>
                <a:spcPct val="140000"/>
              </a:lnSpc>
              <a:spcAft>
                <a:spcPts val="2400"/>
              </a:spcAft>
              <a:buFont typeface="Arial"/>
              <a:buChar char="•"/>
            </a:pPr>
            <a:r>
              <a:rPr lang="zh-TW" altLang="en-US" sz="4000" dirty="0"/>
              <a:t>「現」</a:t>
            </a:r>
            <a:r>
              <a:rPr lang="zh-TW" altLang="en-US" sz="4000" dirty="0" smtClean="0"/>
              <a:t>報業</a:t>
            </a:r>
            <a:r>
              <a:rPr lang="en-US" altLang="zh-TW" sz="4000" dirty="0" smtClean="0"/>
              <a:t> </a:t>
            </a:r>
            <a:r>
              <a:rPr lang="zh-TW" altLang="en-US" sz="4000" dirty="0" smtClean="0"/>
              <a:t>－</a:t>
            </a:r>
            <a:r>
              <a:rPr lang="zh-TW" altLang="en-US" sz="4000" dirty="0"/>
              <a:t>現在就會感</a:t>
            </a:r>
            <a:r>
              <a:rPr lang="en-AU" sz="4000" dirty="0"/>
              <a:t> </a:t>
            </a:r>
          </a:p>
          <a:p>
            <a:pPr marL="571500" indent="-571500" algn="l">
              <a:lnSpc>
                <a:spcPct val="140000"/>
              </a:lnSpc>
              <a:spcAft>
                <a:spcPts val="2400"/>
              </a:spcAft>
              <a:buFont typeface="Arial"/>
              <a:buChar char="•"/>
            </a:pPr>
            <a:r>
              <a:rPr lang="zh-TW" altLang="en-US" sz="4000" dirty="0"/>
              <a:t>「生」</a:t>
            </a:r>
            <a:r>
              <a:rPr lang="zh-TW" altLang="en-US" sz="4000" dirty="0" smtClean="0"/>
              <a:t>報業</a:t>
            </a:r>
            <a:r>
              <a:rPr lang="en-US" altLang="zh-TW" sz="4000" dirty="0" smtClean="0"/>
              <a:t> </a:t>
            </a:r>
            <a:r>
              <a:rPr lang="zh-TW" altLang="en-US" sz="4000" dirty="0" smtClean="0"/>
              <a:t>－</a:t>
            </a:r>
            <a:r>
              <a:rPr lang="zh-TW" altLang="en-US" sz="4000" dirty="0"/>
              <a:t>來生就要感報</a:t>
            </a:r>
            <a:r>
              <a:rPr lang="en-AU" sz="4000" dirty="0"/>
              <a:t> </a:t>
            </a:r>
          </a:p>
          <a:p>
            <a:pPr marL="571500" indent="-571500" algn="l">
              <a:lnSpc>
                <a:spcPct val="140000"/>
              </a:lnSpc>
              <a:buFont typeface="Arial"/>
              <a:buChar char="•"/>
              <a:tabLst>
                <a:tab pos="893763" algn="l"/>
              </a:tabLst>
            </a:pPr>
            <a:r>
              <a:rPr lang="zh-TW" altLang="en-US" sz="4000" dirty="0"/>
              <a:t>「後報」</a:t>
            </a:r>
            <a:r>
              <a:rPr lang="zh-TW" altLang="en-US" sz="4000" dirty="0" smtClean="0"/>
              <a:t>業</a:t>
            </a:r>
            <a:r>
              <a:rPr lang="en-US" altLang="zh-TW" sz="4000" dirty="0" smtClean="0"/>
              <a:t> </a:t>
            </a:r>
            <a:r>
              <a:rPr lang="zh-TW" altLang="en-US" sz="4000" dirty="0" smtClean="0"/>
              <a:t>－</a:t>
            </a:r>
            <a:r>
              <a:rPr lang="zh-TW" altLang="en-US" sz="4000" dirty="0"/>
              <a:t>要隔一生</a:t>
            </a:r>
            <a:r>
              <a:rPr lang="zh-TW" altLang="en-US" sz="4000" dirty="0" smtClean="0"/>
              <a:t>，二</a:t>
            </a:r>
            <a:r>
              <a:rPr lang="en-US" altLang="zh-TW" sz="4000" dirty="0" smtClean="0"/>
              <a:t> </a:t>
            </a:r>
            <a:r>
              <a:rPr lang="zh-TW" altLang="en-US" sz="4000" dirty="0" smtClean="0"/>
              <a:t>生，</a:t>
            </a:r>
            <a:endParaRPr lang="en-AU" altLang="zh-TW" sz="4000" dirty="0" smtClean="0"/>
          </a:p>
          <a:p>
            <a:pPr marL="0" indent="0" algn="l">
              <a:lnSpc>
                <a:spcPct val="140000"/>
              </a:lnSpc>
              <a:spcBef>
                <a:spcPts val="0"/>
              </a:spcBef>
              <a:spcAft>
                <a:spcPts val="2400"/>
              </a:spcAft>
              <a:buNone/>
              <a:tabLst>
                <a:tab pos="3771900" algn="l"/>
              </a:tabLst>
            </a:pPr>
            <a:r>
              <a:rPr lang="en-AU" altLang="zh-TW" sz="4000" dirty="0" smtClean="0"/>
              <a:t>	</a:t>
            </a:r>
            <a:r>
              <a:rPr lang="zh-TW" altLang="en-US" sz="4000" dirty="0" smtClean="0"/>
              <a:t>或經千百生才受報</a:t>
            </a:r>
            <a:r>
              <a:rPr lang="en-AU" sz="4000" dirty="0" smtClean="0"/>
              <a:t>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48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</p:spPr>
        <p:txBody>
          <a:bodyPr/>
          <a:lstStyle/>
          <a:p>
            <a:r>
              <a:rPr lang="zh-TW" altLang="en-US" dirty="0" smtClean="0"/>
              <a:t>三時業－現報業</a:t>
            </a:r>
            <a:endParaRPr lang="en-AU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68" y="1804104"/>
            <a:ext cx="8901432" cy="4233863"/>
          </a:xfrm>
        </p:spPr>
        <p:txBody>
          <a:bodyPr/>
          <a:lstStyle/>
          <a:p>
            <a:pPr marL="0" indent="0" algn="ctr">
              <a:lnSpc>
                <a:spcPct val="130000"/>
              </a:lnSpc>
              <a:buNone/>
            </a:pPr>
            <a:r>
              <a:rPr lang="zh-TW" altLang="en-US" sz="4000" dirty="0" smtClean="0"/>
              <a:t>如說：</a:t>
            </a:r>
            <a:endParaRPr lang="en-AU" altLang="zh-TW" sz="4000" dirty="0" smtClean="0"/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4000" dirty="0" smtClean="0"/>
              <a:t>『</a:t>
            </a:r>
            <a:r>
              <a:rPr lang="zh-TW" altLang="en-US" sz="4000" dirty="0"/>
              <a:t>行惡見樂，為惡未熟，至其惡熟，自見受苦。行善見苦，為善未熟</a:t>
            </a:r>
            <a:r>
              <a:rPr lang="zh-TW" altLang="en-US" sz="4000" dirty="0" smtClean="0"/>
              <a:t>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 smtClean="0"/>
              <a:t>至</a:t>
            </a:r>
            <a:r>
              <a:rPr lang="zh-TW" altLang="en-US" sz="4000" dirty="0"/>
              <a:t>其善熟，自見受樂</a:t>
            </a:r>
            <a:r>
              <a:rPr lang="en-US" altLang="zh-TW" sz="4000" dirty="0"/>
              <a:t>』</a:t>
            </a:r>
            <a:r>
              <a:rPr lang="zh-TW" altLang="en-US" sz="4000" dirty="0"/>
              <a:t>。</a:t>
            </a:r>
            <a:endParaRPr lang="en-AU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69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597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內容版面配置區 2"/>
          <p:cNvSpPr>
            <a:spLocks noGrp="1"/>
          </p:cNvSpPr>
          <p:nvPr>
            <p:ph idx="1"/>
          </p:nvPr>
        </p:nvSpPr>
        <p:spPr>
          <a:xfrm>
            <a:off x="1060450" y="2930753"/>
            <a:ext cx="7626350" cy="3867150"/>
          </a:xfrm>
        </p:spPr>
        <p:txBody>
          <a:bodyPr/>
          <a:lstStyle/>
          <a:p>
            <a:pPr marL="0" indent="0" algn="l">
              <a:lnSpc>
                <a:spcPct val="120000"/>
              </a:lnSpc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一、至心修供養</a:t>
            </a:r>
            <a:endParaRPr lang="zh-TW" sz="4400" dirty="0">
              <a:latin typeface="新細明體" charset="0"/>
              <a:ea typeface="新細明體" charset="0"/>
              <a:cs typeface="新細明體" charset="0"/>
            </a:endParaRPr>
          </a:p>
          <a:p>
            <a:pPr marL="0" indent="0" algn="l">
              <a:lnSpc>
                <a:spcPct val="200000"/>
              </a:lnSpc>
              <a:buFont typeface="Arial" charset="0"/>
              <a:buNone/>
            </a:pP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二、時念諸勝德</a:t>
            </a:r>
            <a:endParaRPr lang="zh-TW" sz="4400" dirty="0">
              <a:latin typeface="新細明體" charset="0"/>
              <a:ea typeface="新細明體" charset="0"/>
              <a:cs typeface="新細明體" charset="0"/>
            </a:endParaRPr>
          </a:p>
          <a:p>
            <a:pPr marL="0" indent="0"/>
            <a:endParaRPr lang="zh-TW" altLang="en-US" dirty="0">
              <a:latin typeface="新細明體" charset="0"/>
              <a:ea typeface="新細明體" charset="0"/>
              <a:cs typeface="新細明體" charset="0"/>
            </a:endParaRPr>
          </a:p>
        </p:txBody>
      </p:sp>
      <p:sp>
        <p:nvSpPr>
          <p:cNvPr id="481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DA28F6-0C66-404C-8D38-BD531BED410F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7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590800" y="413798"/>
            <a:ext cx="6096000" cy="1143000"/>
          </a:xfrm>
        </p:spPr>
        <p:txBody>
          <a:bodyPr/>
          <a:lstStyle/>
          <a:p>
            <a:r>
              <a:rPr lang="zh-TW" altLang="en-US" sz="4400" dirty="0">
                <a:latin typeface="华文楷体" charset="0"/>
                <a:ea typeface="华文楷体" charset="0"/>
                <a:cs typeface="华文楷体" charset="0"/>
              </a:rPr>
              <a:t>歸依三寶應如何於日常生活中熏修與實踐</a:t>
            </a:r>
            <a:r>
              <a:rPr lang="zh-TW" altLang="en-US" sz="4400" dirty="0">
                <a:latin typeface="新細明體" charset="0"/>
                <a:ea typeface="新細明體" charset="0"/>
                <a:cs typeface="新細明體" charset="0"/>
              </a:rPr>
              <a:t>？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三時業</a:t>
            </a:r>
            <a:r>
              <a:rPr lang="zh-TW" altLang="en-US" dirty="0"/>
              <a:t>－現報業</a:t>
            </a:r>
            <a:endParaRPr lang="en-AU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68" y="1968396"/>
            <a:ext cx="86868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sz="4400" dirty="0"/>
              <a:t>在這三時業中的現報</a:t>
            </a:r>
            <a:r>
              <a:rPr lang="zh-TW" altLang="en-US" sz="4400" dirty="0" smtClean="0"/>
              <a:t>，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可能是輕業報</a:t>
            </a:r>
            <a:r>
              <a:rPr lang="zh-TW" altLang="en-US" sz="4400" dirty="0"/>
              <a:t>，也可能是重業的</a:t>
            </a:r>
            <a:r>
              <a:rPr lang="en-US" altLang="zh-TW" sz="4400" dirty="0"/>
              <a:t>『</a:t>
            </a:r>
            <a:r>
              <a:rPr lang="zh-TW" altLang="en-US" sz="4400" dirty="0"/>
              <a:t>華報</a:t>
            </a:r>
            <a:r>
              <a:rPr lang="en-US" altLang="zh-TW" sz="4400" dirty="0"/>
              <a:t>』</a:t>
            </a:r>
            <a:r>
              <a:rPr lang="zh-TW" altLang="en-US" sz="4400" dirty="0"/>
              <a:t>。</a:t>
            </a:r>
            <a:r>
              <a:rPr lang="en-AU" sz="4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70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36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三時業</a:t>
            </a:r>
            <a:r>
              <a:rPr lang="zh-TW" altLang="en-US" dirty="0"/>
              <a:t>－現報業</a:t>
            </a:r>
            <a:endParaRPr lang="en-AU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106" y="1965096"/>
            <a:ext cx="8627894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4400" dirty="0"/>
              <a:t>因為現生的果報，是以前善惡業力所招感決定了的；沒有死</a:t>
            </a:r>
            <a:r>
              <a:rPr lang="zh-TW" altLang="en-US" sz="4400" dirty="0" smtClean="0"/>
              <a:t>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zh-TW" altLang="en-US" sz="4400" dirty="0" smtClean="0"/>
              <a:t>是</a:t>
            </a:r>
            <a:r>
              <a:rPr lang="zh-TW" altLang="en-US" sz="4400" dirty="0"/>
              <a:t>不能有根本或重大改變的。</a:t>
            </a:r>
            <a:endParaRPr lang="en-AU" sz="4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AU" sz="4400" dirty="0" smtClean="0"/>
              <a:t> </a:t>
            </a:r>
            <a:endParaRPr lang="en-AU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71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81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三時業</a:t>
            </a:r>
            <a:r>
              <a:rPr lang="zh-TW" altLang="en-US" dirty="0"/>
              <a:t>－現報業</a:t>
            </a:r>
            <a:endParaRPr lang="en-AU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68" y="1968396"/>
            <a:ext cx="86868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zh-TW" altLang="en-US" sz="4400" dirty="0"/>
              <a:t>輕業為什麼可以受現報呢</a:t>
            </a:r>
            <a:r>
              <a:rPr lang="zh-TW" altLang="en-US" sz="4400" dirty="0" smtClean="0"/>
              <a:t>？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400" dirty="0" smtClean="0"/>
              <a:t>因為輕</a:t>
            </a:r>
            <a:r>
              <a:rPr lang="zh-TW" altLang="en-US" sz="4400" dirty="0"/>
              <a:t>業不致改變這</a:t>
            </a:r>
            <a:r>
              <a:rPr lang="zh-TW" altLang="en-US" sz="4400" dirty="0" smtClean="0"/>
              <a:t>一生的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400" dirty="0" smtClean="0"/>
              <a:t>重要報果。</a:t>
            </a:r>
            <a:endParaRPr lang="en-AU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72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269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三時業－現報業</a:t>
            </a:r>
            <a:endParaRPr lang="en-AU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68" y="1940870"/>
            <a:ext cx="86868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例如政府現由某黨</a:t>
            </a:r>
            <a:r>
              <a:rPr lang="zh-TW" altLang="en-US" sz="4400" dirty="0"/>
              <a:t>主政</a:t>
            </a:r>
            <a:r>
              <a:rPr lang="zh-TW" altLang="en-US" sz="4400" dirty="0" smtClean="0"/>
              <a:t>，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自有</a:t>
            </a:r>
            <a:r>
              <a:rPr lang="zh-TW" altLang="en-US" sz="4400" dirty="0"/>
              <a:t>其根本政策，不能作相反的重要變革。在野黨如有不重要的意見，現政權是樂意採用的。</a:t>
            </a:r>
            <a:r>
              <a:rPr lang="en-AU" sz="4400" dirty="0"/>
              <a:t> </a:t>
            </a:r>
            <a:r>
              <a:rPr lang="en-AU" sz="4400" dirty="0" smtClean="0"/>
              <a:t> </a:t>
            </a:r>
            <a:endParaRPr lang="en-AU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73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75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三時業</a:t>
            </a:r>
            <a:r>
              <a:rPr lang="zh-TW" altLang="en-US" dirty="0"/>
              <a:t>－現報業</a:t>
            </a:r>
            <a:endParaRPr lang="en-AU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68" y="1901794"/>
            <a:ext cx="86868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456"/>
              </a:spcBef>
              <a:spcAft>
                <a:spcPts val="0"/>
              </a:spcAft>
              <a:buNone/>
            </a:pPr>
            <a:r>
              <a:rPr lang="zh-TW" altLang="en-US" sz="4400" dirty="0"/>
              <a:t>重業為什麼現受</a:t>
            </a:r>
            <a:r>
              <a:rPr lang="zh-TW" altLang="en-US" sz="4400" dirty="0" smtClean="0"/>
              <a:t>華報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Bef>
                <a:spcPts val="456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（</a:t>
            </a:r>
            <a:r>
              <a:rPr lang="zh-TW" altLang="en-US" sz="4400" dirty="0"/>
              <a:t>對將來的果報而說）呢</a:t>
            </a:r>
            <a:r>
              <a:rPr lang="zh-TW" altLang="en-US" sz="4400" dirty="0" smtClean="0"/>
              <a:t>？</a:t>
            </a:r>
            <a:endParaRPr lang="en-AU" altLang="zh-TW" sz="4400" dirty="0" smtClean="0"/>
          </a:p>
          <a:p>
            <a:pPr marL="0" indent="0" algn="ctr">
              <a:lnSpc>
                <a:spcPct val="150000"/>
              </a:lnSpc>
              <a:spcBef>
                <a:spcPts val="456"/>
              </a:spcBef>
              <a:spcAft>
                <a:spcPts val="0"/>
              </a:spcAft>
              <a:buNone/>
            </a:pPr>
            <a:r>
              <a:rPr lang="zh-TW" altLang="en-US" sz="4400" dirty="0" smtClean="0"/>
              <a:t>因</a:t>
            </a:r>
            <a:r>
              <a:rPr lang="zh-TW" altLang="en-US" sz="4400" dirty="0"/>
              <a:t>為業力太重，對現有報體</a:t>
            </a:r>
            <a:r>
              <a:rPr lang="zh-TW" altLang="en-US" sz="4400" dirty="0" smtClean="0"/>
              <a:t>，</a:t>
            </a:r>
            <a:r>
              <a:rPr lang="en-US" altLang="zh-TW" sz="4400" dirty="0" smtClean="0"/>
              <a:t> </a:t>
            </a:r>
            <a:r>
              <a:rPr lang="zh-TW" altLang="en-US" sz="4400" dirty="0" smtClean="0"/>
              <a:t>起著</a:t>
            </a:r>
            <a:r>
              <a:rPr lang="zh-TW" altLang="en-US" sz="4400" dirty="0"/>
              <a:t>重大的影響</a:t>
            </a:r>
            <a:r>
              <a:rPr lang="zh-TW" altLang="en-US" sz="4400" dirty="0" smtClean="0"/>
              <a:t>。</a:t>
            </a:r>
            <a:endParaRPr lang="en-AU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74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4364080" y="8765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三時業－生報及後報業</a:t>
            </a:r>
            <a:endParaRPr lang="en-AU" altLang="zh-T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68" y="2126088"/>
            <a:ext cx="8686800" cy="4233863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zh-TW" altLang="en-US" sz="4800" dirty="0"/>
              <a:t>至於生報業及後報業</a:t>
            </a:r>
            <a:r>
              <a:rPr lang="zh-TW" altLang="en-US" sz="4800" dirty="0" smtClean="0"/>
              <a:t>，</a:t>
            </a:r>
            <a:endParaRPr lang="en-AU" altLang="zh-TW" sz="4800" dirty="0" smtClean="0"/>
          </a:p>
          <a:p>
            <a:pPr marL="0" indent="0" algn="ctr">
              <a:lnSpc>
                <a:spcPct val="200000"/>
              </a:lnSpc>
              <a:buNone/>
            </a:pPr>
            <a:r>
              <a:rPr lang="zh-TW" altLang="en-US" sz="4800" dirty="0" smtClean="0"/>
              <a:t>都</a:t>
            </a:r>
            <a:r>
              <a:rPr lang="zh-TW" altLang="en-US" sz="4800" dirty="0"/>
              <a:t>是有輕有重的。</a:t>
            </a:r>
            <a:endParaRPr lang="en-AU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75</a:t>
            </a:fld>
            <a:endParaRPr lang="en-US" altLang="zh-TW"/>
          </a:p>
        </p:txBody>
      </p:sp>
      <p:sp>
        <p:nvSpPr>
          <p:cNvPr id="5" name="TextBox 4"/>
          <p:cNvSpPr txBox="1"/>
          <p:nvPr/>
        </p:nvSpPr>
        <p:spPr>
          <a:xfrm>
            <a:off x="4364080" y="8765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業不失壞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454" y="1965096"/>
            <a:ext cx="8686800" cy="423386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600" dirty="0"/>
              <a:t>業是有種種不同的，但有一點是絕對相同的：</a:t>
            </a:r>
            <a:endParaRPr lang="en-AU" sz="3600" dirty="0"/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「諸業」在沒有受報以前，如不是修證解脫，那是怎麼也「不」會「失壞」的。</a:t>
            </a:r>
            <a:r>
              <a:rPr lang="en-AU" sz="3600" b="1" dirty="0">
                <a:solidFill>
                  <a:srgbClr val="660066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3600" b="1" dirty="0">
              <a:solidFill>
                <a:srgbClr val="660066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76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833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業不失壞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7208"/>
            <a:ext cx="82296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zh-TW" altLang="en-US" sz="4400" dirty="0"/>
              <a:t>有業，就會有果報；今生不受報，來生不受報，就是千千萬萬生，業力照樣存在，只要因緣和合，還是要受報的</a:t>
            </a:r>
            <a:r>
              <a:rPr lang="zh-TW" altLang="en-US" sz="4400" dirty="0" smtClean="0"/>
              <a:t>。</a:t>
            </a:r>
            <a:endParaRPr lang="en-AU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77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04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《</a:t>
            </a:r>
            <a:r>
              <a:rPr lang="zh-TW" altLang="en-US" dirty="0"/>
              <a:t>三昧水懺</a:t>
            </a:r>
            <a:r>
              <a:rPr lang="en-US" altLang="zh-TW" dirty="0"/>
              <a:t>》</a:t>
            </a:r>
            <a:r>
              <a:rPr lang="zh-TW" altLang="en-US" dirty="0" smtClean="0"/>
              <a:t>例子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998" y="2000872"/>
            <a:ext cx="8686800" cy="42338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500" dirty="0" smtClean="0"/>
              <a:t>西漢時，</a:t>
            </a:r>
            <a:r>
              <a:rPr lang="zh-TW" altLang="en-US" sz="3500" dirty="0"/>
              <a:t>因袁盎的中傷</a:t>
            </a:r>
            <a:r>
              <a:rPr lang="zh-TW" altLang="en-US" sz="3500" dirty="0" smtClean="0"/>
              <a:t>，而殺害了鼂錯</a:t>
            </a:r>
            <a:r>
              <a:rPr lang="zh-TW" altLang="en-US" sz="3500" dirty="0"/>
              <a:t>。袁盎</a:t>
            </a:r>
            <a:r>
              <a:rPr lang="zh-TW" altLang="en-US" sz="3500" dirty="0" smtClean="0"/>
              <a:t>所作的殺業（</a:t>
            </a:r>
            <a:r>
              <a:rPr lang="zh-TW" altLang="en-US" sz="3500" dirty="0"/>
              <a:t>教他殺）</a:t>
            </a:r>
            <a:r>
              <a:rPr lang="zh-TW" altLang="en-US" sz="3500" dirty="0" smtClean="0"/>
              <a:t>，</a:t>
            </a:r>
            <a:endParaRPr lang="en-AU" altLang="zh-TW" sz="3500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500" dirty="0" smtClean="0"/>
              <a:t>一直沒有受報</a:t>
            </a:r>
            <a:r>
              <a:rPr lang="zh-TW" altLang="en-US" sz="3500" dirty="0"/>
              <a:t>。直到後身為悟達國師時，那已是晚唐</a:t>
            </a:r>
            <a:r>
              <a:rPr lang="zh-TW" altLang="en-US" sz="3500" dirty="0" smtClean="0"/>
              <a:t>了。</a:t>
            </a:r>
            <a:r>
              <a:rPr lang="zh-TW" altLang="en-US" sz="2800" dirty="0" smtClean="0"/>
              <a:t>（隔千多年）</a:t>
            </a:r>
            <a:r>
              <a:rPr lang="zh-TW" altLang="en-US" sz="3500" dirty="0" smtClean="0"/>
              <a:t>悟達國師因貪</a:t>
            </a:r>
            <a:r>
              <a:rPr lang="zh-TW" altLang="en-US" sz="3500" dirty="0"/>
              <a:t>染沈香座，惡業才感報而患人面瘡。</a:t>
            </a:r>
            <a:r>
              <a:rPr lang="en-AU" sz="35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782E3-8CFC-9142-AB6D-AF525FC36398}" type="slidenum">
              <a:rPr lang="en-US" altLang="zh-TW" smtClean="0"/>
              <a:pPr>
                <a:defRPr/>
              </a:pPr>
              <a:t>78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611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內容版面配置區 2"/>
          <p:cNvSpPr>
            <a:spLocks noGrp="1"/>
          </p:cNvSpPr>
          <p:nvPr>
            <p:ph idx="1"/>
          </p:nvPr>
        </p:nvSpPr>
        <p:spPr>
          <a:xfrm>
            <a:off x="1385888" y="2097088"/>
            <a:ext cx="6096000" cy="4233862"/>
          </a:xfrm>
        </p:spPr>
        <p:txBody>
          <a:bodyPr/>
          <a:lstStyle/>
          <a:p>
            <a:pPr marL="514350" indent="-514350" algn="l">
              <a:buFont typeface="Lucida Sans" charset="0"/>
              <a:buAutoNum type="arabicPeriod"/>
              <a:defRPr/>
            </a:pPr>
            <a:r>
              <a:rPr lang="zh-TW" altLang="zh-TW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細明體"/>
                <a:ea typeface="細明體"/>
                <a:cs typeface="細明體"/>
              </a:rPr>
              <a:t>正見有善有惡</a:t>
            </a:r>
          </a:p>
          <a:p>
            <a:pPr marL="514350" indent="-514350" algn="l">
              <a:buFont typeface="Lucida Sans" charset="0"/>
              <a:buAutoNum type="arabicPeriod"/>
              <a:defRPr/>
            </a:pPr>
            <a:r>
              <a:rPr lang="zh-TW" altLang="zh-TW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細明體"/>
                <a:ea typeface="細明體"/>
                <a:cs typeface="細明體"/>
              </a:rPr>
              <a:t>正見有業有報</a:t>
            </a:r>
            <a:endParaRPr lang="en-US" altLang="zh-TW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細明體"/>
              <a:ea typeface="細明體"/>
              <a:cs typeface="細明體"/>
            </a:endParaRPr>
          </a:p>
          <a:p>
            <a:pPr marL="514350" indent="-514350" algn="l">
              <a:buFont typeface="Lucida Sans" charset="0"/>
              <a:buAutoNum type="arabicPeriod" startAt="3"/>
              <a:defRPr/>
            </a:pPr>
            <a:r>
              <a:rPr lang="zh-TW" altLang="zh-TW" sz="4400" b="1" dirty="0" smtClean="0">
                <a:latin typeface="細明體"/>
                <a:ea typeface="細明體"/>
                <a:cs typeface="細明體"/>
              </a:rPr>
              <a:t>正見有前生有後世</a:t>
            </a:r>
          </a:p>
          <a:p>
            <a:pPr marL="514350" indent="-514350" algn="l">
              <a:buFont typeface="Lucida Sans" charset="0"/>
              <a:buAutoNum type="arabicPeriod" startAt="4"/>
              <a:defRPr/>
            </a:pPr>
            <a:r>
              <a:rPr lang="zh-TW" altLang="zh-TW" sz="4400" b="1" dirty="0" smtClean="0">
                <a:latin typeface="細明體"/>
                <a:ea typeface="細明體"/>
                <a:cs typeface="細明體"/>
              </a:rPr>
              <a:t>正見有凡夫有聖者</a:t>
            </a:r>
            <a:endParaRPr lang="zh-TW" altLang="en-US" sz="4400" b="1" dirty="0" smtClean="0">
              <a:latin typeface="細明體"/>
              <a:ea typeface="細明體"/>
              <a:cs typeface="細明體"/>
            </a:endParaRPr>
          </a:p>
          <a:p>
            <a:pPr marL="514350" indent="-514350" algn="l">
              <a:buFont typeface="Lucida Sans" charset="0"/>
              <a:buAutoNum type="arabicPeriod"/>
              <a:defRPr/>
            </a:pPr>
            <a:endParaRPr lang="zh-TW" altLang="zh-TW" sz="3600" dirty="0" smtClean="0">
              <a:latin typeface="細明體"/>
              <a:ea typeface="細明體"/>
              <a:cs typeface="細明體"/>
            </a:endParaRPr>
          </a:p>
        </p:txBody>
      </p:sp>
      <p:sp>
        <p:nvSpPr>
          <p:cNvPr id="9933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C672BB-100C-ED41-9910-2122587CF1E7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79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2638824" y="4270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zh-TW" altLang="en-US" sz="4400" b="1" dirty="0">
                <a:latin typeface="华文楷体"/>
                <a:ea typeface="华文楷体"/>
                <a:cs typeface="华文楷体"/>
              </a:rPr>
              <a:t>學佛者應具足的基本正見（確信不移的定見）</a:t>
            </a:r>
          </a:p>
        </p:txBody>
      </p:sp>
    </p:spTree>
    <p:extLst>
      <p:ext uri="{BB962C8B-B14F-4D97-AF65-F5344CB8AC3E}">
        <p14:creationId xmlns:p14="http://schemas.microsoft.com/office/powerpoint/2010/main" val="378089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內容版面配置區 2"/>
          <p:cNvSpPr>
            <a:spLocks noGrp="1"/>
          </p:cNvSpPr>
          <p:nvPr>
            <p:ph idx="1"/>
          </p:nvPr>
        </p:nvSpPr>
        <p:spPr>
          <a:xfrm>
            <a:off x="720784" y="1915760"/>
            <a:ext cx="8229600" cy="4233863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sz="4400" dirty="0"/>
              <a:t>一、成為佛</a:t>
            </a:r>
            <a:r>
              <a:rPr lang="zh-TW" altLang="en-US" sz="4400" dirty="0" smtClean="0"/>
              <a:t>弟子</a:t>
            </a:r>
            <a:endParaRPr lang="en-US" altLang="zh-TW" sz="4400" dirty="0"/>
          </a:p>
          <a:p>
            <a:pPr marL="0" indent="0" algn="l">
              <a:buNone/>
            </a:pPr>
            <a:r>
              <a:rPr lang="zh-TW" altLang="en-US" sz="4400" dirty="0"/>
              <a:t>二、是受戒的</a:t>
            </a:r>
            <a:r>
              <a:rPr lang="zh-TW" altLang="en-US" sz="4400" dirty="0" smtClean="0"/>
              <a:t>基礎</a:t>
            </a:r>
            <a:endParaRPr lang="en-US" altLang="zh-TW" sz="4400" dirty="0"/>
          </a:p>
          <a:p>
            <a:pPr marL="0" indent="0" algn="l">
              <a:buNone/>
            </a:pPr>
            <a:r>
              <a:rPr lang="zh-TW" altLang="en-US" sz="4400" dirty="0"/>
              <a:t>三、</a:t>
            </a:r>
            <a:r>
              <a:rPr lang="zh-TW" altLang="en-US" sz="4400" dirty="0" smtClean="0"/>
              <a:t>減輕業障</a:t>
            </a:r>
            <a:endParaRPr lang="en-US" altLang="zh-TW" sz="4400" dirty="0"/>
          </a:p>
          <a:p>
            <a:pPr marL="0" indent="0" algn="l">
              <a:buNone/>
            </a:pPr>
            <a:r>
              <a:rPr lang="zh-TW" altLang="en-US" sz="4400" dirty="0"/>
              <a:t>四、能積集</a:t>
            </a:r>
            <a:r>
              <a:rPr lang="zh-TW" altLang="en-US" sz="4400" dirty="0" smtClean="0"/>
              <a:t>廣大福德</a:t>
            </a:r>
            <a:endParaRPr lang="en-US" altLang="zh-TW" sz="4400" dirty="0"/>
          </a:p>
        </p:txBody>
      </p:sp>
      <p:sp>
        <p:nvSpPr>
          <p:cNvPr id="5837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44E5F2-074F-E847-AAA8-5FBB8F81C53F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8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837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時念諸勝德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538" y="2518499"/>
            <a:ext cx="7366000" cy="160410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4400" b="1" dirty="0" smtClean="0">
                <a:effectLst>
                  <a:glow rad="317500">
                    <a:srgbClr val="FFFF00">
                      <a:alpha val="75000"/>
                    </a:srgbClr>
                  </a:glow>
                </a:effectLst>
                <a:ea typeface="Gandhari Unicode" charset="0"/>
              </a:rPr>
              <a:t>Have a safe journey home</a:t>
            </a:r>
          </a:p>
          <a:p>
            <a:pPr algn="ctr">
              <a:buFont typeface="Arial" charset="0"/>
              <a:buNone/>
              <a:defRPr/>
            </a:pPr>
            <a:r>
              <a:rPr lang="en-US" sz="4400" b="1" dirty="0" smtClean="0">
                <a:effectLst>
                  <a:glow rad="317500">
                    <a:srgbClr val="FFFF00">
                      <a:alpha val="75000"/>
                    </a:srgbClr>
                  </a:glow>
                </a:effectLst>
                <a:ea typeface="Gandhari Unicode" charset="0"/>
              </a:rPr>
              <a:t>See you tomorrow!!!</a:t>
            </a:r>
            <a:endParaRPr lang="en-US" sz="4400" b="1" dirty="0">
              <a:effectLst>
                <a:glow rad="317500">
                  <a:srgbClr val="FFFF00">
                    <a:alpha val="75000"/>
                  </a:srgbClr>
                </a:glow>
              </a:effectLst>
              <a:ea typeface="Gandhari Unicode" charset="0"/>
            </a:endParaRPr>
          </a:p>
        </p:txBody>
      </p:sp>
      <p:sp>
        <p:nvSpPr>
          <p:cNvPr id="1249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350028-3531-4F4D-8A6F-BDFF05C11C34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80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內容版面配置區 2"/>
          <p:cNvSpPr>
            <a:spLocks noGrp="1"/>
          </p:cNvSpPr>
          <p:nvPr>
            <p:ph idx="1"/>
          </p:nvPr>
        </p:nvSpPr>
        <p:spPr>
          <a:xfrm>
            <a:off x="615693" y="1915760"/>
            <a:ext cx="8371327" cy="4233863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sz="4400" dirty="0"/>
              <a:t>五、不墮惡</a:t>
            </a:r>
            <a:r>
              <a:rPr lang="zh-TW" altLang="en-US" sz="4400" dirty="0" smtClean="0"/>
              <a:t>趣</a:t>
            </a:r>
            <a:endParaRPr lang="en-US" altLang="zh-TW" sz="4400" dirty="0"/>
          </a:p>
          <a:p>
            <a:pPr marL="0" indent="0" algn="l">
              <a:buNone/>
            </a:pPr>
            <a:r>
              <a:rPr lang="zh-TW" altLang="en-US" sz="4400" dirty="0"/>
              <a:t>六、人與非人，</a:t>
            </a:r>
            <a:r>
              <a:rPr lang="zh-TW" altLang="en-US" sz="4400" dirty="0" smtClean="0"/>
              <a:t>都不能嬈亂</a:t>
            </a:r>
            <a:endParaRPr lang="en-US" altLang="zh-TW" sz="4400" dirty="0"/>
          </a:p>
          <a:p>
            <a:pPr marL="0" indent="0" algn="l">
              <a:buNone/>
            </a:pPr>
            <a:r>
              <a:rPr lang="zh-TW" altLang="en-US" sz="4400" dirty="0"/>
              <a:t>七、一切好事，都會</a:t>
            </a:r>
            <a:r>
              <a:rPr lang="zh-TW" altLang="en-US" sz="4400" dirty="0" smtClean="0"/>
              <a:t>成功</a:t>
            </a:r>
            <a:endParaRPr lang="en-US" altLang="zh-TW" sz="4400" dirty="0"/>
          </a:p>
          <a:p>
            <a:pPr marL="0" indent="0" algn="l">
              <a:buNone/>
            </a:pPr>
            <a:r>
              <a:rPr lang="zh-TW" altLang="en-US" sz="4400" dirty="0"/>
              <a:t>八、能成佛</a:t>
            </a:r>
            <a:r>
              <a:rPr lang="zh-TW" altLang="en-US" sz="4400" dirty="0" smtClean="0"/>
              <a:t>道</a:t>
            </a:r>
            <a:endParaRPr lang="zh-TW" altLang="en-US" sz="4400" dirty="0"/>
          </a:p>
          <a:p>
            <a:pPr marL="0" indent="0" algn="l">
              <a:buNone/>
            </a:pPr>
            <a:endParaRPr lang="zh-TW" altLang="en-US" dirty="0"/>
          </a:p>
        </p:txBody>
      </p:sp>
      <p:sp>
        <p:nvSpPr>
          <p:cNvPr id="5939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CFD106-D6CD-2942-BB96-276E440440FA}" type="slidenum">
              <a:rPr lang="en-US" altLang="zh-TW" sz="1200">
                <a:solidFill>
                  <a:srgbClr val="000000"/>
                </a:solidFill>
                <a:latin typeface="Book Antiqua" charset="0"/>
              </a:rPr>
              <a:pPr/>
              <a:t>9</a:t>
            </a:fld>
            <a:endParaRPr lang="en-US" altLang="zh-TW" sz="1200">
              <a:solidFill>
                <a:srgbClr val="000000"/>
              </a:solidFill>
              <a:latin typeface="Book Antiqua" charset="0"/>
            </a:endParaRPr>
          </a:p>
        </p:txBody>
      </p:sp>
      <p:sp>
        <p:nvSpPr>
          <p:cNvPr id="5939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>
                <a:latin typeface="华文楷体" charset="0"/>
                <a:ea typeface="华文楷体" charset="0"/>
                <a:cs typeface="华文楷体" charset="0"/>
              </a:rPr>
              <a:t>時念諸勝德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5902</TotalTime>
  <Words>1845</Words>
  <Application>Microsoft Macintosh PowerPoint</Application>
  <PresentationFormat>On-screen Show (4:3)</PresentationFormat>
  <Paragraphs>376</Paragraphs>
  <Slides>80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學佛者應有 的觀念及行持 </vt:lpstr>
      <vt:lpstr>PowerPoint Presentation</vt:lpstr>
      <vt:lpstr>PowerPoint Presentation</vt:lpstr>
      <vt:lpstr>佛法能實現清淨的世界</vt:lpstr>
      <vt:lpstr>學佛需要歸依三寶嗎？</vt:lpstr>
      <vt:lpstr>應如何發心歸依三寶？</vt:lpstr>
      <vt:lpstr>歸依三寶應如何於日常生活中熏修與實踐？</vt:lpstr>
      <vt:lpstr>時念諸勝德</vt:lpstr>
      <vt:lpstr>時念諸勝德</vt:lpstr>
      <vt:lpstr>歸依三寶之熏修指導原則</vt:lpstr>
      <vt:lpstr>PowerPoint Presentation</vt:lpstr>
      <vt:lpstr>為何學佛需要正見？</vt:lpstr>
      <vt:lpstr>為何學佛需要正見？</vt:lpstr>
      <vt:lpstr>為何學佛需要正見？</vt:lpstr>
      <vt:lpstr>為何學佛需要正見？</vt:lpstr>
      <vt:lpstr>為何學佛需要正見？</vt:lpstr>
      <vt:lpstr>PowerPoint Presentation</vt:lpstr>
      <vt:lpstr>PowerPoint Presentation</vt:lpstr>
      <vt:lpstr>正見有善有惡</vt:lpstr>
      <vt:lpstr>什麼是善不善呢？</vt:lpstr>
      <vt:lpstr>什麼是善不善呢？</vt:lpstr>
      <vt:lpstr>什麼是善不善呢？</vt:lpstr>
      <vt:lpstr>什麼是善不善呢？</vt:lpstr>
      <vt:lpstr>什麼是善不善呢？</vt:lpstr>
      <vt:lpstr>什麼是善不善呢？</vt:lpstr>
      <vt:lpstr>PowerPoint Presentation</vt:lpstr>
      <vt:lpstr>為何要正見有業有報？</vt:lpstr>
      <vt:lpstr>為何要正見有業有報？</vt:lpstr>
      <vt:lpstr>為何要正見有業有報？</vt:lpstr>
      <vt:lpstr>為何要正見有業有報？</vt:lpstr>
      <vt:lpstr>什麼是業？       什麼是報？</vt:lpstr>
      <vt:lpstr>「業」與「業力」</vt:lpstr>
      <vt:lpstr>什麼是「業」？</vt:lpstr>
      <vt:lpstr>什麼是「業力」？</vt:lpstr>
      <vt:lpstr>「業」與「業力」      的譬喻</vt:lpstr>
      <vt:lpstr>由「業力」感得果報</vt:lpstr>
      <vt:lpstr>「表業」與「無表業」</vt:lpstr>
      <vt:lpstr>「表業」與「無表業」</vt:lpstr>
      <vt:lpstr>身表業</vt:lpstr>
      <vt:lpstr>身無表業</vt:lpstr>
      <vt:lpstr>語表業＆語無表業</vt:lpstr>
      <vt:lpstr>「業」與「業力」   屬物質的</vt:lpstr>
      <vt:lpstr>業是物質引起的特種動能</vt:lpstr>
      <vt:lpstr>質能轉換</vt:lpstr>
      <vt:lpstr>業的特質</vt:lpstr>
      <vt:lpstr>業的特質</vt:lpstr>
      <vt:lpstr>微小業轉廣大之 例子（一）</vt:lpstr>
      <vt:lpstr>微小業轉廣大之 例子（一）</vt:lpstr>
      <vt:lpstr>PowerPoint Presentation</vt:lpstr>
      <vt:lpstr>PowerPoint Presentation</vt:lpstr>
      <vt:lpstr>業的作用  </vt:lpstr>
      <vt:lpstr>引業與滿業 </vt:lpstr>
      <vt:lpstr>引業與滿業 </vt:lpstr>
      <vt:lpstr>引業與滿業 </vt:lpstr>
      <vt:lpstr>引業與滿業 </vt:lpstr>
      <vt:lpstr>PowerPoint Presentation</vt:lpstr>
      <vt:lpstr>引業與滿業 </vt:lpstr>
      <vt:lpstr>決定業與不決定業</vt:lpstr>
      <vt:lpstr>決定業與不決定業</vt:lpstr>
      <vt:lpstr>決定業與不決定業</vt:lpstr>
      <vt:lpstr>決定業與不決定業</vt:lpstr>
      <vt:lpstr>決定業與不決定業</vt:lpstr>
      <vt:lpstr>決定業與不決定業</vt:lpstr>
      <vt:lpstr>決定業與不決定業</vt:lpstr>
      <vt:lpstr>決定業與不決定業</vt:lpstr>
      <vt:lpstr>決定業與不決定業</vt:lpstr>
      <vt:lpstr>決定業與不決定業</vt:lpstr>
      <vt:lpstr>三時業</vt:lpstr>
      <vt:lpstr>三時業－現報業</vt:lpstr>
      <vt:lpstr>三時業－現報業</vt:lpstr>
      <vt:lpstr>三時業－現報業</vt:lpstr>
      <vt:lpstr>三時業－現報業</vt:lpstr>
      <vt:lpstr>三時業－現報業</vt:lpstr>
      <vt:lpstr>三時業－現報業</vt:lpstr>
      <vt:lpstr>三時業－生報及後報業</vt:lpstr>
      <vt:lpstr>業不失壞 </vt:lpstr>
      <vt:lpstr>業不失壞 </vt:lpstr>
      <vt:lpstr>《三昧水懺》例子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Renjian Fojiao  人間佛教 </dc:title>
  <dc:creator>Yan Rong SHI</dc:creator>
  <cp:lastModifiedBy>Yan Rong Shi</cp:lastModifiedBy>
  <cp:revision>583</cp:revision>
  <dcterms:created xsi:type="dcterms:W3CDTF">2015-05-04T06:33:57Z</dcterms:created>
  <dcterms:modified xsi:type="dcterms:W3CDTF">2015-07-30T05:55:44Z</dcterms:modified>
</cp:coreProperties>
</file>